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7"/>
  </p:notesMasterIdLst>
  <p:handoutMasterIdLst>
    <p:handoutMasterId r:id="rId58"/>
  </p:handoutMasterIdLst>
  <p:sldIdLst>
    <p:sldId id="603" r:id="rId8"/>
    <p:sldId id="2690" r:id="rId9"/>
    <p:sldId id="2613" r:id="rId10"/>
    <p:sldId id="2671" r:id="rId11"/>
    <p:sldId id="2672" r:id="rId12"/>
    <p:sldId id="2673" r:id="rId13"/>
    <p:sldId id="2674" r:id="rId14"/>
    <p:sldId id="2675" r:id="rId15"/>
    <p:sldId id="2676" r:id="rId16"/>
    <p:sldId id="2678" r:id="rId17"/>
    <p:sldId id="2679" r:id="rId18"/>
    <p:sldId id="2677" r:id="rId19"/>
    <p:sldId id="2680" r:id="rId20"/>
    <p:sldId id="2681" r:id="rId21"/>
    <p:sldId id="2614" r:id="rId22"/>
    <p:sldId id="2661" r:id="rId23"/>
    <p:sldId id="2662" r:id="rId24"/>
    <p:sldId id="2659" r:id="rId25"/>
    <p:sldId id="2667" r:id="rId26"/>
    <p:sldId id="2668" r:id="rId27"/>
    <p:sldId id="2683" r:id="rId28"/>
    <p:sldId id="2682" r:id="rId29"/>
    <p:sldId id="2684" r:id="rId30"/>
    <p:sldId id="2692" r:id="rId31"/>
    <p:sldId id="2696" r:id="rId32"/>
    <p:sldId id="2697" r:id="rId33"/>
    <p:sldId id="2698" r:id="rId34"/>
    <p:sldId id="2699" r:id="rId35"/>
    <p:sldId id="2700" r:id="rId36"/>
    <p:sldId id="2693" r:id="rId37"/>
    <p:sldId id="2701" r:id="rId38"/>
    <p:sldId id="2695" r:id="rId39"/>
    <p:sldId id="2694" r:id="rId40"/>
    <p:sldId id="2704" r:id="rId41"/>
    <p:sldId id="2703" r:id="rId42"/>
    <p:sldId id="2666" r:id="rId43"/>
    <p:sldId id="2685" r:id="rId44"/>
    <p:sldId id="2686" r:id="rId45"/>
    <p:sldId id="2670" r:id="rId46"/>
    <p:sldId id="2687" r:id="rId47"/>
    <p:sldId id="2639" r:id="rId48"/>
    <p:sldId id="2691" r:id="rId49"/>
    <p:sldId id="2689" r:id="rId50"/>
    <p:sldId id="2688" r:id="rId51"/>
    <p:sldId id="2383" r:id="rId52"/>
    <p:sldId id="2640" r:id="rId53"/>
    <p:sldId id="2665" r:id="rId54"/>
    <p:sldId id="582" r:id="rId55"/>
    <p:sldId id="2633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2D050"/>
    <a:srgbClr val="0432FF"/>
    <a:srgbClr val="0096FF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6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18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2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3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2025/6/8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models?search=RWKV" TargetMode="Externa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wkv.com/" TargetMode="External"/><Relationship Id="rId2" Type="http://schemas.openxmlformats.org/officeDocument/2006/relationships/hyperlink" Target="https://arxiv.org/abs/2006.16236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iki.rwkv.com/" TargetMode="External"/><Relationship Id="rId5" Type="http://schemas.openxmlformats.org/officeDocument/2006/relationships/hyperlink" Target="https://github.com/BlinkDL/RWKV-LM" TargetMode="External"/><Relationship Id="rId4" Type="http://schemas.openxmlformats.org/officeDocument/2006/relationships/hyperlink" Target="https://arxiv.org/abs/2105.1410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RKWV </a:t>
            </a:r>
            <a:r>
              <a:rPr lang="zh-CN" altLang="en-US" sz="9600" kern="0" dirty="0"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新结构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RNN</a:t>
            </a:r>
            <a:r>
              <a:rPr lang="zh-CN" altLang="en-US" sz="2800" dirty="0"/>
              <a:t> 局限性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RNN</a:t>
                </a:r>
                <a:r>
                  <a:rPr lang="zh-CN" altLang="en-US" dirty="0"/>
                  <a:t> 最简单的基本形态：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RNN</a:t>
                </a:r>
                <a:r>
                  <a:rPr lang="zh-CN" altLang="en-US" dirty="0"/>
                  <a:t> 按序列一步一执行，每次进处理一个</a:t>
                </a:r>
                <a:r>
                  <a:rPr lang="en-US" altLang="zh-CN" dirty="0"/>
                  <a:t>Tokens</a:t>
                </a:r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对前一步结果依赖，无法并行训练，约束了大规模扩展性</a:t>
                </a:r>
                <a:endParaRPr lang="en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S 230 - Recurrent Neural Networks Cheatsheet">
            <a:extLst>
              <a:ext uri="{FF2B5EF4-FFF2-40B4-BE49-F238E27FC236}">
                <a16:creationId xmlns:a16="http://schemas.microsoft.com/office/drawing/2014/main" id="{FCDA16D3-D582-4104-7978-5424A845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23" y="3789438"/>
            <a:ext cx="9942916" cy="26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03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Transformer</a:t>
            </a:r>
            <a:r>
              <a:rPr lang="zh-CN" altLang="en-US" sz="2800" dirty="0"/>
              <a:t> 局限性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2000" dirty="0"/>
                  <a:t>Transformer</a:t>
                </a:r>
                <a:r>
                  <a:rPr lang="zh-CN" altLang="en-US" dirty="0"/>
                  <a:t> 最简单的基本形态 </a:t>
                </a:r>
                <a:r>
                  <a:rPr lang="en-US" altLang="zh-CN" dirty="0"/>
                  <a:t>self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𝐴𝑡𝑡𝑒𝑛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一次处理一段话，结构便于并行训练，大规模扩展</a:t>
                </a:r>
                <a:endParaRPr lang="en-US" altLang="zh-CN" dirty="0"/>
              </a:p>
              <a:p>
                <a:r>
                  <a:rPr lang="zh-CN" altLang="en-US" dirty="0"/>
                  <a:t>对资源消耗严重，计算复杂度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序列越长内存和计算越大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A18BE90-F135-F495-F2AE-C833907E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81" y="4318196"/>
            <a:ext cx="9338379" cy="19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7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RWKV: Reinventing RNNs for the Transformer Era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提出了新的线性注意力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机制</a:t>
            </a:r>
            <a:endParaRPr lang="en-US" altLang="zh-CN" dirty="0"/>
          </a:p>
          <a:p>
            <a:r>
              <a:rPr lang="zh-CN" altLang="en-US" dirty="0"/>
              <a:t>提出 </a:t>
            </a:r>
            <a:r>
              <a:rPr lang="en-US" altLang="zh-CN" dirty="0"/>
              <a:t>RWKV</a:t>
            </a:r>
            <a:r>
              <a:rPr lang="zh-CN" altLang="en-US" dirty="0"/>
              <a:t> 模型架构，结合 </a:t>
            </a:r>
            <a:r>
              <a:rPr lang="en-US" altLang="zh-CN" dirty="0"/>
              <a:t>RNNs</a:t>
            </a:r>
            <a:r>
              <a:rPr lang="zh-CN" altLang="en-US" dirty="0"/>
              <a:t> 和 </a:t>
            </a:r>
            <a:r>
              <a:rPr lang="en-US" altLang="zh-CN" dirty="0"/>
              <a:t>Transformer</a:t>
            </a:r>
            <a:r>
              <a:rPr lang="zh-CN" altLang="en-US" dirty="0"/>
              <a:t> 优点，同时缓解长序列和并行缺点</a:t>
            </a:r>
            <a:endParaRPr lang="en-US" altLang="zh-CN" dirty="0"/>
          </a:p>
          <a:p>
            <a:r>
              <a:rPr lang="zh-CN" altLang="en-US" dirty="0"/>
              <a:t>展示了 </a:t>
            </a:r>
            <a:r>
              <a:rPr lang="en-US" altLang="zh-CN" dirty="0"/>
              <a:t>RWKV</a:t>
            </a:r>
            <a:r>
              <a:rPr lang="zh-CN" altLang="en-US" dirty="0"/>
              <a:t> 在处理涉及大模型和长距离依赖关系的实时性能、效率和扩展能力</a:t>
            </a:r>
            <a:endParaRPr lang="en-US" altLang="zh-CN" dirty="0"/>
          </a:p>
          <a:p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353B45-BA5D-136E-1F87-DEA5C870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42" y="3196751"/>
            <a:ext cx="5778855" cy="29781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2667ED-A600-43D7-19CE-3F8DA7D0C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56" y="3229025"/>
            <a:ext cx="4178940" cy="31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3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RWKV: Reinventing RNNs for the Transformer 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的二次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计算：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𝐴𝑡𝑡𝑒𝑛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Attention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计算：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𝐴𝐹𝑇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受到 </a:t>
                </a:r>
                <a:r>
                  <a:rPr lang="en-US" altLang="zh-CN" dirty="0"/>
                  <a:t>AFT</a:t>
                </a:r>
                <a:r>
                  <a:rPr lang="zh-CN" altLang="en-US" dirty="0"/>
                  <a:t> 的启发，</a:t>
                </a:r>
                <a:r>
                  <a:rPr lang="en-US" altLang="zh-CN" dirty="0"/>
                  <a:t>RWKV</a:t>
                </a:r>
                <a:r>
                  <a:rPr lang="zh-CN" altLang="en-US" dirty="0"/>
                  <a:t> 中的每个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 </a:t>
                </a:r>
                <a:r>
                  <a:rPr lang="zh-CN" altLang="en-US" dirty="0"/>
                  <a:t>成为一个 </a:t>
                </a:r>
                <a:r>
                  <a:rPr lang="en-US" altLang="zh-CN" dirty="0"/>
                  <a:t>channel-wise</a:t>
                </a:r>
                <a:r>
                  <a:rPr lang="zh-CN" altLang="en-US" dirty="0"/>
                  <a:t> 时间衰减向量：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" altLang="zh-CN" sz="2400" i="1" dirty="0"/>
              </a:p>
              <a:p>
                <a:endParaRPr lang="en" altLang="zh-CN" i="1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44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RWKV: Reinventing RNNs for the Transformer Era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66D4A3-6A54-E8C2-A3D1-7205D0F0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78" y="4330544"/>
            <a:ext cx="6056355" cy="223694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D219ACF-D7F4-175B-951C-D4EEDE1F5E6B}"/>
              </a:ext>
            </a:extLst>
          </p:cNvPr>
          <p:cNvGrpSpPr/>
          <p:nvPr/>
        </p:nvGrpSpPr>
        <p:grpSpPr>
          <a:xfrm>
            <a:off x="2388398" y="1954658"/>
            <a:ext cx="6804759" cy="1781399"/>
            <a:chOff x="1667435" y="1360170"/>
            <a:chExt cx="10494644" cy="2622746"/>
          </a:xfrm>
        </p:grpSpPr>
        <p:pic>
          <p:nvPicPr>
            <p:cNvPr id="9" name="Picture 2" descr="The Illustrated Transformer – Jay Alammar – Visualizing machine learning  one concept at a time.">
              <a:extLst>
                <a:ext uri="{FF2B5EF4-FFF2-40B4-BE49-F238E27FC236}">
                  <a16:creationId xmlns:a16="http://schemas.microsoft.com/office/drawing/2014/main" id="{76C41F3E-9698-AA18-CDD4-1EAE5EEC9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2" t="3324" r="12828" b="37503"/>
            <a:stretch/>
          </p:blipFill>
          <p:spPr bwMode="auto">
            <a:xfrm>
              <a:off x="1667435" y="1360170"/>
              <a:ext cx="8218844" cy="262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Illustrated Transformer – Jay Alammar – Visualizing machine learning  one concept at a time.">
              <a:extLst>
                <a:ext uri="{FF2B5EF4-FFF2-40B4-BE49-F238E27FC236}">
                  <a16:creationId xmlns:a16="http://schemas.microsoft.com/office/drawing/2014/main" id="{55601183-8DBD-4925-CF70-A7C0F0F2C1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1" t="65820" r="66627" b="4797"/>
            <a:stretch/>
          </p:blipFill>
          <p:spPr bwMode="auto">
            <a:xfrm>
              <a:off x="10118126" y="2105136"/>
              <a:ext cx="2043953" cy="130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5BC7D61-E2DF-8575-1AD6-313716AA50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的二次 </a:t>
            </a:r>
            <a:r>
              <a:rPr lang="en-US" altLang="zh-CN" dirty="0"/>
              <a:t>Attention</a:t>
            </a:r>
            <a:r>
              <a:rPr lang="zh-CN" altLang="en-US" dirty="0"/>
              <a:t> 计算：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 计算：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027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 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特点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72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DF02C1-9705-8A8D-2087-BC36CC7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RWKV</a:t>
            </a:r>
            <a:r>
              <a:rPr lang="zh-CN" altLang="en-US" sz="2800" dirty="0"/>
              <a:t> 特点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D2C65-0915-2689-9E91-9F72AB5D4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755600" cy="4994910"/>
          </a:xfrm>
        </p:spPr>
        <p:txBody>
          <a:bodyPr anchor="ctr"/>
          <a:lstStyle/>
          <a:p>
            <a:r>
              <a:rPr lang="en" altLang="zh-CN" dirty="0"/>
              <a:t>RWKV</a:t>
            </a:r>
            <a:r>
              <a:rPr lang="zh-CN" altLang="en-US" dirty="0"/>
              <a:t> 结合 </a:t>
            </a:r>
            <a:r>
              <a:rPr lang="en" altLang="zh-CN" dirty="0"/>
              <a:t>Transformer</a:t>
            </a:r>
            <a:r>
              <a:rPr lang="zh-CN" altLang="en-US" dirty="0"/>
              <a:t> 并行能力和 </a:t>
            </a:r>
            <a:r>
              <a:rPr lang="en" altLang="zh-CN" dirty="0"/>
              <a:t>RNN</a:t>
            </a:r>
            <a:r>
              <a:rPr lang="zh-CN" altLang="en-US" dirty="0"/>
              <a:t> 时间序列处理能力，</a:t>
            </a:r>
            <a:r>
              <a:rPr lang="zh-CN" altLang="en" dirty="0"/>
              <a:t>结构上</a:t>
            </a:r>
            <a:r>
              <a:rPr lang="zh-CN" altLang="en-US" dirty="0"/>
              <a:t> </a:t>
            </a:r>
            <a:r>
              <a:rPr lang="en" altLang="zh-CN" dirty="0"/>
              <a:t>RWKV</a:t>
            </a:r>
            <a:r>
              <a:rPr lang="zh-CN" altLang="en-US" dirty="0"/>
              <a:t> 和 </a:t>
            </a:r>
            <a:r>
              <a:rPr lang="en" altLang="zh-CN" dirty="0"/>
              <a:t>Transformer</a:t>
            </a:r>
            <a:r>
              <a:rPr lang="zh-CN" altLang="en-US" dirty="0"/>
              <a:t> 相类似：</a:t>
            </a:r>
            <a:endParaRPr lang="en-US" altLang="zh-CN" dirty="0"/>
          </a:p>
          <a:p>
            <a:pPr lvl="1"/>
            <a:r>
              <a:rPr lang="en" altLang="zh-CN" b="1" dirty="0"/>
              <a:t>Time Mixing</a:t>
            </a:r>
            <a:r>
              <a:rPr lang="zh-CN" altLang="en-US" b="1" dirty="0"/>
              <a:t> </a:t>
            </a:r>
            <a:r>
              <a:rPr lang="zh-CN" altLang="en-US" dirty="0"/>
              <a:t>对应原来的 </a:t>
            </a:r>
            <a:r>
              <a:rPr lang="en" altLang="zh-CN" dirty="0"/>
              <a:t>Attention</a:t>
            </a:r>
            <a:r>
              <a:rPr lang="zh-CN" altLang="en" dirty="0"/>
              <a:t>，</a:t>
            </a:r>
            <a:r>
              <a:rPr lang="zh-CN" altLang="en-US" dirty="0"/>
              <a:t>因为它对不同时间上的</a:t>
            </a:r>
            <a:r>
              <a:rPr lang="en" altLang="zh-CN" dirty="0"/>
              <a:t>token</a:t>
            </a:r>
            <a:r>
              <a:rPr lang="zh-CN" altLang="en-US" dirty="0"/>
              <a:t>做了混合；</a:t>
            </a:r>
            <a:endParaRPr lang="en-US" altLang="zh-CN" dirty="0"/>
          </a:p>
          <a:p>
            <a:pPr lvl="1"/>
            <a:r>
              <a:rPr lang="en" altLang="zh-CN" b="1" dirty="0"/>
              <a:t>Channel Mixing</a:t>
            </a:r>
            <a:r>
              <a:rPr lang="zh-CN" altLang="en-US" b="1" dirty="0"/>
              <a:t> </a:t>
            </a:r>
            <a:r>
              <a:rPr lang="zh-CN" altLang="en-US" dirty="0"/>
              <a:t>对应原来的</a:t>
            </a:r>
            <a:r>
              <a:rPr lang="en" altLang="zh-CN" dirty="0"/>
              <a:t>FFN</a:t>
            </a:r>
            <a:r>
              <a:rPr lang="zh-CN" altLang="en" dirty="0"/>
              <a:t>，</a:t>
            </a:r>
            <a:r>
              <a:rPr lang="zh-CN" altLang="en-US" dirty="0"/>
              <a:t>因为就像原来的</a:t>
            </a:r>
            <a:r>
              <a:rPr lang="en" altLang="zh-CN" dirty="0"/>
              <a:t>FFN</a:t>
            </a:r>
            <a:r>
              <a:rPr lang="zh-CN" altLang="en-US" dirty="0"/>
              <a:t>一样，它对不同的</a:t>
            </a:r>
            <a:r>
              <a:rPr lang="en" altLang="zh-CN" dirty="0"/>
              <a:t>Embedding</a:t>
            </a:r>
            <a:r>
              <a:rPr lang="zh-CN" altLang="en-US" dirty="0"/>
              <a:t>维度做了混合。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EBDA53-F327-6ED9-EAD2-B04033EF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025" y="1147604"/>
            <a:ext cx="2267209" cy="5251148"/>
          </a:xfrm>
          <a:prstGeom prst="rect">
            <a:avLst/>
          </a:prstGeom>
        </p:spPr>
      </p:pic>
      <p:pic>
        <p:nvPicPr>
          <p:cNvPr id="7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F7C01CB4-DB73-D944-EC0B-3D08DCCE4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0" t="7688" r="31249" b="12121"/>
          <a:stretch/>
        </p:blipFill>
        <p:spPr bwMode="auto">
          <a:xfrm>
            <a:off x="6271425" y="1042883"/>
            <a:ext cx="2212058" cy="536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8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RWKV</a:t>
            </a:r>
            <a:r>
              <a:rPr lang="zh-CN" altLang="en-US" sz="2800" dirty="0"/>
              <a:t> </a:t>
            </a:r>
            <a:r>
              <a:rPr lang="zh-CN" altLang="en-US" dirty="0"/>
              <a:t>名字由来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034887" cy="4994910"/>
          </a:xfrm>
        </p:spPr>
        <p:txBody>
          <a:bodyPr anchor="ctr"/>
          <a:lstStyle/>
          <a:p>
            <a:r>
              <a:rPr lang="en" altLang="zh-CN" dirty="0"/>
              <a:t>RWKV</a:t>
            </a:r>
            <a:r>
              <a:rPr lang="zh-CN" altLang="en-US" dirty="0"/>
              <a:t> 架构由四个核心元素构成，在时间混合 </a:t>
            </a:r>
            <a:r>
              <a:rPr lang="en" altLang="zh-CN" sz="2000" dirty="0"/>
              <a:t>Time Mixing</a:t>
            </a:r>
            <a:r>
              <a:rPr lang="zh-CN" altLang="en-US" dirty="0"/>
              <a:t> 和通道混合 </a:t>
            </a:r>
            <a:r>
              <a:rPr lang="en" altLang="zh-CN" sz="2000" dirty="0"/>
              <a:t>Channel Mixing</a:t>
            </a:r>
            <a:r>
              <a:rPr lang="zh-CN" altLang="en-US" sz="2000" dirty="0"/>
              <a:t> </a:t>
            </a:r>
            <a:r>
              <a:rPr lang="zh-CN" altLang="en-US" dirty="0"/>
              <a:t>中发挥关键作用：</a:t>
            </a:r>
          </a:p>
          <a:p>
            <a:pPr lvl="1"/>
            <a:r>
              <a:rPr lang="en" altLang="zh-CN" b="1" dirty="0"/>
              <a:t>R</a:t>
            </a:r>
            <a:r>
              <a:rPr lang="zh-CN" altLang="en" b="1" dirty="0"/>
              <a:t>：</a:t>
            </a:r>
            <a:r>
              <a:rPr lang="en" altLang="zh-CN" dirty="0"/>
              <a:t>Receptance</a:t>
            </a:r>
            <a:r>
              <a:rPr lang="zh-CN" altLang="en-US" dirty="0"/>
              <a:t> 向量，作为过去信息的接收程度的接受向量；</a:t>
            </a:r>
          </a:p>
          <a:p>
            <a:pPr lvl="1"/>
            <a:r>
              <a:rPr lang="en" altLang="zh-CN" b="1" dirty="0"/>
              <a:t>W</a:t>
            </a:r>
            <a:r>
              <a:rPr lang="zh-CN" altLang="en" b="1" dirty="0"/>
              <a:t>：</a:t>
            </a:r>
            <a:r>
              <a:rPr lang="en" altLang="zh-CN" dirty="0"/>
              <a:t>Weight</a:t>
            </a:r>
            <a:r>
              <a:rPr lang="zh-CN" altLang="en-US" dirty="0"/>
              <a:t> 向量，位置权重衰减向量，模型中可训练参数；</a:t>
            </a:r>
          </a:p>
          <a:p>
            <a:pPr lvl="1"/>
            <a:r>
              <a:rPr lang="en" altLang="zh-CN" b="1" dirty="0"/>
              <a:t>K</a:t>
            </a:r>
            <a:r>
              <a:rPr lang="zh-CN" altLang="en" b="1" dirty="0"/>
              <a:t>：</a:t>
            </a:r>
            <a:r>
              <a:rPr lang="en" altLang="zh-CN" dirty="0"/>
              <a:t>Key</a:t>
            </a:r>
            <a:r>
              <a:rPr lang="zh-CN" altLang="en-US" dirty="0"/>
              <a:t> 向量，类似于 </a:t>
            </a:r>
            <a:r>
              <a:rPr lang="en-US" altLang="zh-CN" dirty="0"/>
              <a:t>Attention</a:t>
            </a:r>
            <a:r>
              <a:rPr lang="zh-CN" altLang="en-US" dirty="0"/>
              <a:t> 中 </a:t>
            </a:r>
            <a:r>
              <a:rPr lang="en" altLang="zh-CN" dirty="0"/>
              <a:t>Key</a:t>
            </a:r>
            <a:r>
              <a:rPr lang="zh-CN" altLang="en-US" dirty="0"/>
              <a:t>；</a:t>
            </a:r>
            <a:endParaRPr lang="zh-CN" altLang="en" dirty="0"/>
          </a:p>
          <a:p>
            <a:pPr lvl="1"/>
            <a:r>
              <a:rPr lang="en" altLang="zh-CN" b="1" dirty="0"/>
              <a:t>V</a:t>
            </a:r>
            <a:r>
              <a:rPr lang="zh-CN" altLang="en" b="1" dirty="0"/>
              <a:t>：</a:t>
            </a:r>
            <a:r>
              <a:rPr lang="en" altLang="zh-CN" dirty="0"/>
              <a:t>Value</a:t>
            </a:r>
            <a:r>
              <a:rPr lang="zh-CN" altLang="en-US" dirty="0"/>
              <a:t> 向量，类似于 </a:t>
            </a:r>
            <a:r>
              <a:rPr lang="en-US" altLang="zh-CN" dirty="0"/>
              <a:t>Attention</a:t>
            </a:r>
            <a:r>
              <a:rPr lang="zh-CN" altLang="en-US" dirty="0"/>
              <a:t> 中 </a:t>
            </a:r>
            <a:r>
              <a:rPr lang="en" altLang="zh-CN" dirty="0"/>
              <a:t>Value</a:t>
            </a:r>
            <a:r>
              <a:rPr lang="zh-CN" altLang="en-US" dirty="0"/>
              <a:t>。</a:t>
            </a:r>
            <a:endParaRPr lang="en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C3E754E-63BA-922A-31FA-BF1B343B1EB7}"/>
              </a:ext>
            </a:extLst>
          </p:cNvPr>
          <p:cNvGrpSpPr/>
          <p:nvPr/>
        </p:nvGrpSpPr>
        <p:grpSpPr>
          <a:xfrm>
            <a:off x="6365354" y="909515"/>
            <a:ext cx="5468058" cy="5468529"/>
            <a:chOff x="6365354" y="909515"/>
            <a:chExt cx="5468058" cy="54685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C07A14-DAF1-A170-1D83-AE5FCA46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5354" y="1103932"/>
              <a:ext cx="2267209" cy="525114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5953F75-7D4B-EE22-D6B3-6FD499072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6958" y="909515"/>
              <a:ext cx="2996454" cy="5468529"/>
            </a:xfrm>
            <a:prstGeom prst="rect">
              <a:avLst/>
            </a:prstGeom>
          </p:spPr>
        </p:pic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EFDB50DA-09CD-7890-F2E0-83C964C03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42" y="2485016"/>
              <a:ext cx="1275230" cy="731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5E3D3FBA-B00A-8D77-A71F-CFDD55625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7986" y="4699175"/>
              <a:ext cx="1337986" cy="12025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00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27E2F0-5589-2544-0C3F-B62E3826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90" y="514924"/>
            <a:ext cx="10963473" cy="589190"/>
          </a:xfrm>
        </p:spPr>
        <p:txBody>
          <a:bodyPr/>
          <a:lstStyle/>
          <a:p>
            <a:r>
              <a:rPr lang="en" altLang="zh-CN" sz="2800" dirty="0"/>
              <a:t>RWKV</a:t>
            </a:r>
            <a:r>
              <a:rPr lang="zh-CN" altLang="en-US" sz="2800" dirty="0"/>
              <a:t> 特点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432F85C-E3B8-9677-1482-43FE57E3243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1360170"/>
                <a:ext cx="4755600" cy="4994910"/>
              </a:xfrm>
            </p:spPr>
            <p:txBody>
              <a:bodyPr anchor="ctr"/>
              <a:lstStyle/>
              <a:p>
                <a:r>
                  <a:rPr lang="zh-CN" altLang="en-US" dirty="0"/>
                  <a:t> 在两个模块里都出现了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，它指对于每一个 </a:t>
                </a:r>
                <a:r>
                  <a:rPr lang="en" altLang="zh-CN" dirty="0"/>
                  <a:t>token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都把它以一定的比例和前一个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混合，文中称为 </a:t>
                </a:r>
                <a:r>
                  <a:rPr lang="en" altLang="zh-CN" dirty="0"/>
                  <a:t>token shift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训练：</a:t>
                </a:r>
                <a:r>
                  <a:rPr lang="zh-CN" altLang="en-US" dirty="0"/>
                  <a:t>该行为通过将输入矩阵在时间方向上位移一格，然后和原本的矩阵以一定的比例叠加。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推理：</a:t>
                </a:r>
                <a:r>
                  <a:rPr lang="zh-CN" altLang="en-US" dirty="0"/>
                  <a:t>简单地将新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和上一个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混合叠加。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432F85C-E3B8-9677-1482-43FE57E32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1360170"/>
                <a:ext cx="4755600" cy="4994910"/>
              </a:xfrm>
              <a:blipFill>
                <a:blip r:embed="rId2"/>
                <a:stretch>
                  <a:fillRect l="-798" r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AE24F7-688C-E312-1F47-894C274E73BE}"/>
              </a:ext>
            </a:extLst>
          </p:cNvPr>
          <p:cNvGrpSpPr/>
          <p:nvPr/>
        </p:nvGrpSpPr>
        <p:grpSpPr>
          <a:xfrm>
            <a:off x="6365354" y="909515"/>
            <a:ext cx="5468058" cy="5468529"/>
            <a:chOff x="6365354" y="909515"/>
            <a:chExt cx="5468058" cy="546852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07A4E60-6529-708B-15C0-03E23EDE5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354" y="1103932"/>
              <a:ext cx="2267209" cy="525114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9534F9A-EAD1-8AE5-EC80-C3E1BB6F7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6958" y="909515"/>
              <a:ext cx="2996454" cy="5468529"/>
            </a:xfrm>
            <a:prstGeom prst="rect">
              <a:avLst/>
            </a:prstGeom>
          </p:spPr>
        </p:pic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9E2E3F5C-9E3D-0724-ABEB-ECADE7263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42" y="2485016"/>
              <a:ext cx="1275230" cy="731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F4E97FA2-195E-81A4-1E27-F422097F65D8}"/>
                </a:ext>
              </a:extLst>
            </p:cNvPr>
            <p:cNvCxnSpPr>
              <a:cxnSpLocks/>
            </p:cNvCxnSpPr>
            <p:nvPr/>
          </p:nvCxnSpPr>
          <p:spPr>
            <a:xfrm>
              <a:off x="8117986" y="4699175"/>
              <a:ext cx="1337986" cy="12025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66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模型结构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18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886E82-6D01-1CB4-12EA-CD9F1F56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Question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64F2B-06D0-D413-D72E-A4FF791AA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r>
              <a:rPr lang="zh-CN" altLang="en-US" dirty="0"/>
              <a:t> 如果成为了 </a:t>
            </a:r>
            <a:r>
              <a:rPr lang="en-US" altLang="zh-CN" dirty="0"/>
              <a:t>Transformer</a:t>
            </a:r>
            <a:r>
              <a:rPr lang="zh-CN" altLang="en-US" dirty="0"/>
              <a:t> 的吓一跳技术，会如 </a:t>
            </a:r>
            <a:r>
              <a:rPr lang="en-US" altLang="zh-CN" dirty="0"/>
              <a:t>Transformer</a:t>
            </a:r>
            <a:r>
              <a:rPr lang="zh-CN" altLang="en-US" dirty="0"/>
              <a:t> 那样对新的 </a:t>
            </a:r>
            <a:r>
              <a:rPr lang="en-US" altLang="zh-CN" dirty="0"/>
              <a:t>AI </a:t>
            </a:r>
            <a:r>
              <a:rPr lang="zh-CN" altLang="en-US" dirty="0"/>
              <a:t>芯片会带来革命变化或者机遇吗？</a:t>
            </a:r>
          </a:p>
        </p:txBody>
      </p:sp>
    </p:spTree>
    <p:extLst>
      <p:ext uri="{BB962C8B-B14F-4D97-AF65-F5344CB8AC3E}">
        <p14:creationId xmlns:p14="http://schemas.microsoft.com/office/powerpoint/2010/main" val="329816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Time-Mixing</a:t>
            </a:r>
            <a:r>
              <a:rPr lang="zh-CN" altLang="en-US" sz="2800" dirty="0"/>
              <a:t> 时间混合模块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⨀</m:t>
                            </m:r>
                          </m:e>
                        </m:nary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不引入二次复杂度情况下，充当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𝐴𝑡𝑡𝑒𝑛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  <a:blipFill>
                <a:blip r:embed="rId2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62654C98-FFF9-493E-27A9-503DAFD81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15" y="1360170"/>
            <a:ext cx="5809593" cy="46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1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Channel-mixing</a:t>
            </a:r>
            <a:r>
              <a:rPr lang="zh-CN" altLang="en-US" sz="2800" dirty="0"/>
              <a:t> 通道混合模块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可以作为遗忘门，用于遗忘不必要的历史信息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  <a:blipFill>
                <a:blip r:embed="rId2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8EEC212-43F3-FA82-A9B8-888AB0F0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52" y="1258645"/>
            <a:ext cx="5146698" cy="5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3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Time-Mixing</a:t>
            </a:r>
            <a:r>
              <a:rPr lang="zh-CN" altLang="en-US" sz="2800" dirty="0"/>
              <a:t> 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Channel-mixing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55929"/>
                <a:ext cx="5146698" cy="4994910"/>
              </a:xfrm>
            </p:spPr>
            <p:txBody>
              <a:bodyPr anchor="t"/>
              <a:lstStyle/>
              <a:p>
                <a:r>
                  <a:rPr lang="en-US" altLang="zh-CN" dirty="0"/>
                  <a:t>RWKV</a:t>
                </a:r>
                <a:r>
                  <a:rPr lang="zh-CN" altLang="en-US" dirty="0"/>
                  <a:t> 方便并行计算，提高扩展性</a:t>
                </a:r>
                <a:endParaRPr lang="en-US" altLang="zh-CN" dirty="0"/>
              </a:p>
              <a:p>
                <a:r>
                  <a:rPr lang="zh-CN" altLang="en-US" dirty="0"/>
                  <a:t>处理数据批大小为 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，序列长度为 </a:t>
                </a:r>
                <a:r>
                  <a:rPr lang="en-US" altLang="zh-CN" dirty="0"/>
                  <a:t>T</a:t>
                </a:r>
              </a:p>
              <a:p>
                <a:r>
                  <a:rPr lang="zh-CN" altLang="en-US" dirty="0"/>
                  <a:t>计算时间复杂度为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𝐵𝑇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依赖串行扫描复杂度为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𝐵𝑇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55929"/>
                <a:ext cx="5146698" cy="4994910"/>
              </a:xfrm>
              <a:blipFill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8EEC212-43F3-FA82-A9B8-888AB0F0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52" y="1258645"/>
            <a:ext cx="5146698" cy="5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RWKV</a:t>
            </a:r>
            <a:r>
              <a:rPr lang="zh-CN" altLang="en-US" dirty="0"/>
              <a:t> 捕抓信息的机制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355929"/>
            <a:ext cx="10963473" cy="4994910"/>
          </a:xfrm>
        </p:spPr>
        <p:txBody>
          <a:bodyPr anchor="t"/>
          <a:lstStyle/>
          <a:p>
            <a:r>
              <a:rPr lang="en-US" altLang="zh-CN" dirty="0"/>
              <a:t>RWKV</a:t>
            </a:r>
            <a:r>
              <a:rPr lang="zh-CN" altLang="en-US" dirty="0"/>
              <a:t> 通过循环、时间衰减、</a:t>
            </a:r>
            <a:r>
              <a:rPr lang="en-US" altLang="zh-CN" dirty="0"/>
              <a:t>token-shift</a:t>
            </a:r>
            <a:r>
              <a:rPr lang="zh-CN" altLang="en-US" dirty="0"/>
              <a:t> 组合来捕抓和传播序列信息：</a:t>
            </a:r>
            <a:endParaRPr lang="en-US" altLang="zh-CN" dirty="0"/>
          </a:p>
          <a:p>
            <a:pPr lvl="1"/>
            <a:r>
              <a:rPr lang="zh-CN" altLang="en-US" b="1" dirty="0"/>
              <a:t>循环：</a:t>
            </a:r>
            <a:r>
              <a:rPr lang="zh-CN" altLang="en-US" dirty="0"/>
              <a:t>通过时间步传递局部信息和捕抓序列中的复杂关系</a:t>
            </a:r>
            <a:endParaRPr lang="en-US" altLang="zh-CN" dirty="0"/>
          </a:p>
          <a:p>
            <a:pPr lvl="1"/>
            <a:r>
              <a:rPr lang="zh-CN" altLang="en-US" b="1" dirty="0"/>
              <a:t>时间衰减：</a:t>
            </a:r>
            <a:r>
              <a:rPr lang="zh-CN" altLang="en-US" dirty="0"/>
              <a:t>通过逐渐减少过去信息的影响，隐式地引入位置信息</a:t>
            </a:r>
            <a:endParaRPr lang="en-US" altLang="zh-CN" dirty="0"/>
          </a:p>
          <a:p>
            <a:pPr lvl="1"/>
            <a:r>
              <a:rPr lang="en-US" altLang="zh-CN" b="1" dirty="0"/>
              <a:t> token-shift</a:t>
            </a:r>
            <a:r>
              <a:rPr lang="zh-CN" altLang="en-US" b="1" dirty="0"/>
              <a:t>：</a:t>
            </a:r>
            <a:r>
              <a:rPr lang="zh-CN" altLang="en-US" dirty="0"/>
              <a:t>在当前输入和上一个输入间线性插值，聚合和控制输入通道中信息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A19ED0-DCAA-DB5F-EC26-19327FE8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93" y="3600720"/>
            <a:ext cx="6136575" cy="29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Lexend" pitchFamily="2" charset="0"/>
              </a:rPr>
              <a:t>RWKV</a:t>
            </a:r>
            <a:r>
              <a:rPr lang="zh-CN" altLang="en-US" sz="11500" dirty="0">
                <a:latin typeface="Lexend" pitchFamily="2" charset="0"/>
              </a:rPr>
              <a:t> </a:t>
            </a:r>
            <a:r>
              <a:rPr lang="en-US" altLang="zh-CN" sz="11500" dirty="0">
                <a:latin typeface="Lexend" pitchFamily="2" charset="0"/>
              </a:rPr>
              <a:t>V4/5/6/7</a:t>
            </a:r>
            <a:endParaRPr lang="zh-CN" altLang="en-US" sz="11500" dirty="0">
              <a:latin typeface="Lexend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21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6A8DAF-C923-3ED0-1431-8C09D24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V5/V6</a:t>
            </a:r>
            <a:r>
              <a:rPr lang="zh-CN" altLang="en-US" dirty="0">
                <a:latin typeface="Lexend" pitchFamily="2" charset="0"/>
              </a:rPr>
              <a:t> 增加</a:t>
            </a:r>
            <a:r>
              <a:rPr lang="en-US" altLang="zh-CN" dirty="0">
                <a:latin typeface="Lexend" pitchFamily="2" charset="0"/>
              </a:rPr>
              <a:t> Token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Shift</a:t>
            </a:r>
            <a:r>
              <a:rPr lang="zh-CN" altLang="en-US" dirty="0">
                <a:latin typeface="Lexend" pitchFamily="2" charset="0"/>
              </a:rPr>
              <a:t> 状态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083D2-352B-93B1-3E92-B96C09B0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A2A119-75A8-CC9B-ACD6-B724491B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94" y="2663398"/>
            <a:ext cx="2663744" cy="2414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6EFE3D-9D55-0ECB-77FD-D97FB8AB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49" y="1777170"/>
            <a:ext cx="2755927" cy="416090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0F688D0-B8F6-3E55-C2D4-E895A67EF60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78750" y="3245796"/>
            <a:ext cx="2109644" cy="6246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A8F999-505D-BF01-E3CB-0285DCEF18C4}"/>
              </a:ext>
            </a:extLst>
          </p:cNvPr>
          <p:cNvCxnSpPr>
            <a:cxnSpLocks/>
          </p:cNvCxnSpPr>
          <p:nvPr/>
        </p:nvCxnSpPr>
        <p:spPr>
          <a:xfrm>
            <a:off x="7056006" y="3881246"/>
            <a:ext cx="1502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D96435-2743-D122-1EE4-EBAB627DA7B6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2B6B16-D078-8482-2C92-D62B89583FFE}"/>
              </a:ext>
            </a:extLst>
          </p:cNvPr>
          <p:cNvSpPr txBox="1"/>
          <p:nvPr/>
        </p:nvSpPr>
        <p:spPr>
          <a:xfrm>
            <a:off x="4761500" y="1343172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8F262-1936-67AF-ECAB-2F8417A8245E}"/>
              </a:ext>
            </a:extLst>
          </p:cNvPr>
          <p:cNvSpPr txBox="1"/>
          <p:nvPr/>
        </p:nvSpPr>
        <p:spPr>
          <a:xfrm>
            <a:off x="8609739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V6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5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6A8DAF-C923-3ED0-1431-8C09D24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V5/V6</a:t>
            </a:r>
            <a:r>
              <a:rPr lang="zh-CN" altLang="en-US" dirty="0">
                <a:latin typeface="Lexend" pitchFamily="2" charset="0"/>
              </a:rPr>
              <a:t> 增加</a:t>
            </a:r>
            <a:r>
              <a:rPr lang="en-US" altLang="zh-CN" dirty="0">
                <a:latin typeface="Lexend" pitchFamily="2" charset="0"/>
              </a:rPr>
              <a:t> Token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Shift</a:t>
            </a:r>
            <a:r>
              <a:rPr lang="zh-CN" altLang="en-US" dirty="0">
                <a:latin typeface="Lexend" pitchFamily="2" charset="0"/>
              </a:rPr>
              <a:t> 状态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083D2-352B-93B1-3E92-B96C09B0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A2A119-75A8-CC9B-ACD6-B724491B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94" y="2663398"/>
            <a:ext cx="2663744" cy="2414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6EFE3D-9D55-0ECB-77FD-D97FB8AB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49" y="1777170"/>
            <a:ext cx="2755927" cy="416090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0F688D0-B8F6-3E55-C2D4-E895A67EF60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78750" y="3245796"/>
            <a:ext cx="2109644" cy="6246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A8F999-505D-BF01-E3CB-0285DCEF18C4}"/>
              </a:ext>
            </a:extLst>
          </p:cNvPr>
          <p:cNvCxnSpPr>
            <a:cxnSpLocks/>
          </p:cNvCxnSpPr>
          <p:nvPr/>
        </p:nvCxnSpPr>
        <p:spPr>
          <a:xfrm>
            <a:off x="7056006" y="3881246"/>
            <a:ext cx="1502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D96435-2743-D122-1EE4-EBAB627DA7B6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2B6B16-D078-8482-2C92-D62B89583FFE}"/>
              </a:ext>
            </a:extLst>
          </p:cNvPr>
          <p:cNvSpPr txBox="1"/>
          <p:nvPr/>
        </p:nvSpPr>
        <p:spPr>
          <a:xfrm>
            <a:off x="4761500" y="1343172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8F262-1936-67AF-ECAB-2F8417A8245E}"/>
              </a:ext>
            </a:extLst>
          </p:cNvPr>
          <p:cNvSpPr txBox="1"/>
          <p:nvPr/>
        </p:nvSpPr>
        <p:spPr>
          <a:xfrm>
            <a:off x="8609739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V6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657D04-96EF-8145-C917-001572E09A38}"/>
              </a:ext>
            </a:extLst>
          </p:cNvPr>
          <p:cNvSpPr txBox="1"/>
          <p:nvPr/>
        </p:nvSpPr>
        <p:spPr>
          <a:xfrm>
            <a:off x="3510578" y="5311366"/>
            <a:ext cx="4819373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V4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zh-CN" altLang="en-US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首次提出​​</a:t>
            </a:r>
            <a:r>
              <a:rPr lang="en" altLang="zh-CN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Token Shift​​</a:t>
            </a:r>
            <a:r>
              <a:rPr lang="zh-CN" altLang="en-US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机制：线性插值混合当前与历史</a:t>
            </a:r>
            <a:r>
              <a:rPr lang="en" altLang="zh-CN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token</a:t>
            </a:r>
            <a:r>
              <a:rPr lang="zh-CN" altLang="en-US" sz="2000" kern="0" dirty="0">
                <a:solidFill>
                  <a:srgbClr val="1D1D1A"/>
                </a:solidFill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1962121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6A8DAF-C923-3ED0-1431-8C09D24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V5/V6</a:t>
            </a:r>
            <a:r>
              <a:rPr lang="zh-CN" altLang="en-US" dirty="0">
                <a:latin typeface="Lexend" pitchFamily="2" charset="0"/>
              </a:rPr>
              <a:t> 增加</a:t>
            </a:r>
            <a:r>
              <a:rPr lang="en-US" altLang="zh-CN" dirty="0">
                <a:latin typeface="Lexend" pitchFamily="2" charset="0"/>
              </a:rPr>
              <a:t> Token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Shift</a:t>
            </a:r>
            <a:r>
              <a:rPr lang="zh-CN" altLang="en-US" dirty="0">
                <a:latin typeface="Lexend" pitchFamily="2" charset="0"/>
              </a:rPr>
              <a:t> 状态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083D2-352B-93B1-3E92-B96C09B0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A2A119-75A8-CC9B-ACD6-B724491B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94" y="2663398"/>
            <a:ext cx="2663744" cy="2414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6EFE3D-9D55-0ECB-77FD-D97FB8AB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49" y="1777170"/>
            <a:ext cx="2755927" cy="416090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0F688D0-B8F6-3E55-C2D4-E895A67EF60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78750" y="3245796"/>
            <a:ext cx="2109644" cy="6246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A8F999-505D-BF01-E3CB-0285DCEF18C4}"/>
              </a:ext>
            </a:extLst>
          </p:cNvPr>
          <p:cNvCxnSpPr>
            <a:cxnSpLocks/>
          </p:cNvCxnSpPr>
          <p:nvPr/>
        </p:nvCxnSpPr>
        <p:spPr>
          <a:xfrm>
            <a:off x="7056006" y="3881246"/>
            <a:ext cx="1502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D96435-2743-D122-1EE4-EBAB627DA7B6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2B6B16-D078-8482-2C92-D62B89583FFE}"/>
              </a:ext>
            </a:extLst>
          </p:cNvPr>
          <p:cNvSpPr txBox="1"/>
          <p:nvPr/>
        </p:nvSpPr>
        <p:spPr>
          <a:xfrm>
            <a:off x="4761500" y="1343172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8F262-1936-67AF-ECAB-2F8417A8245E}"/>
              </a:ext>
            </a:extLst>
          </p:cNvPr>
          <p:cNvSpPr txBox="1"/>
          <p:nvPr/>
        </p:nvSpPr>
        <p:spPr>
          <a:xfrm>
            <a:off x="8609739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V6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657D04-96EF-8145-C917-001572E09A38}"/>
              </a:ext>
            </a:extLst>
          </p:cNvPr>
          <p:cNvSpPr txBox="1"/>
          <p:nvPr/>
        </p:nvSpPr>
        <p:spPr>
          <a:xfrm>
            <a:off x="3510578" y="5311366"/>
            <a:ext cx="4819373" cy="971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V5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引入​​多头矩阵值状态​​</a:t>
            </a: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" altLang="zh-CN" sz="2000" dirty="0">
                <a:solidFill>
                  <a:srgbClr val="1D1D1A"/>
                </a:solidFill>
                <a:latin typeface="Lexend" pitchFamily="2" charset="0"/>
              </a:rPr>
              <a:t>(Multi-headed Matrix-Valued States)</a:t>
            </a:r>
            <a:endParaRPr lang="zh-CN" altLang="en-US" sz="2000" dirty="0">
              <a:solidFill>
                <a:srgbClr val="1D1D1A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70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6A8DAF-C923-3ED0-1431-8C09D24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V5/V6</a:t>
            </a:r>
            <a:r>
              <a:rPr lang="zh-CN" altLang="en-US" dirty="0">
                <a:latin typeface="Lexend" pitchFamily="2" charset="0"/>
              </a:rPr>
              <a:t> 增加</a:t>
            </a:r>
            <a:r>
              <a:rPr lang="en-US" altLang="zh-CN" dirty="0">
                <a:latin typeface="Lexend" pitchFamily="2" charset="0"/>
              </a:rPr>
              <a:t> Token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Shift</a:t>
            </a:r>
            <a:r>
              <a:rPr lang="zh-CN" altLang="en-US" dirty="0">
                <a:latin typeface="Lexend" pitchFamily="2" charset="0"/>
              </a:rPr>
              <a:t> 状态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3083D2-352B-93B1-3E92-B96C09B0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A2A119-75A8-CC9B-ACD6-B724491B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94" y="2663398"/>
            <a:ext cx="2663744" cy="2414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6EFE3D-9D55-0ECB-77FD-D97FB8ABE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049" y="1777170"/>
            <a:ext cx="2755927" cy="4160909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0F688D0-B8F6-3E55-C2D4-E895A67EF60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78750" y="3245796"/>
            <a:ext cx="2109644" cy="6246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DA8F999-505D-BF01-E3CB-0285DCEF18C4}"/>
              </a:ext>
            </a:extLst>
          </p:cNvPr>
          <p:cNvCxnSpPr>
            <a:cxnSpLocks/>
          </p:cNvCxnSpPr>
          <p:nvPr/>
        </p:nvCxnSpPr>
        <p:spPr>
          <a:xfrm>
            <a:off x="7056006" y="3881246"/>
            <a:ext cx="15023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FD96435-2743-D122-1EE4-EBAB627DA7B6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2B6B16-D078-8482-2C92-D62B89583FFE}"/>
              </a:ext>
            </a:extLst>
          </p:cNvPr>
          <p:cNvSpPr txBox="1"/>
          <p:nvPr/>
        </p:nvSpPr>
        <p:spPr>
          <a:xfrm>
            <a:off x="4761500" y="1343172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78F262-1936-67AF-ECAB-2F8417A8245E}"/>
              </a:ext>
            </a:extLst>
          </p:cNvPr>
          <p:cNvSpPr txBox="1"/>
          <p:nvPr/>
        </p:nvSpPr>
        <p:spPr>
          <a:xfrm>
            <a:off x="8609739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V6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657D04-96EF-8145-C917-001572E09A38}"/>
              </a:ext>
            </a:extLst>
          </p:cNvPr>
          <p:cNvSpPr txBox="1"/>
          <p:nvPr/>
        </p:nvSpPr>
        <p:spPr>
          <a:xfrm>
            <a:off x="3510578" y="5311366"/>
            <a:ext cx="4918719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Lexend" pitchFamily="2" charset="0"/>
              </a:rPr>
              <a:t>V6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 动态递归​​：通过</a:t>
            </a:r>
            <a:r>
              <a:rPr lang="en" altLang="zh-CN" sz="2000" dirty="0">
                <a:solidFill>
                  <a:srgbClr val="1D1D1A"/>
                </a:solidFill>
                <a:latin typeface="Lexend" pitchFamily="2" charset="0"/>
              </a:rPr>
              <a:t>LoRA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实现动态混合权重</a:t>
            </a:r>
            <a:r>
              <a:rPr lang="zh-CN" altLang="en" sz="2000" dirty="0">
                <a:solidFill>
                  <a:srgbClr val="1D1D1A"/>
                </a:solidFill>
                <a:latin typeface="Lexend" pitchFamily="2" charset="0"/>
              </a:rPr>
              <a:t>，</a:t>
            </a:r>
            <a:r>
              <a:rPr lang="zh-CN" altLang="en-US" sz="2000" dirty="0">
                <a:solidFill>
                  <a:srgbClr val="1D1D1A"/>
                </a:solidFill>
                <a:latin typeface="Lexend" pitchFamily="2" charset="0"/>
              </a:rPr>
              <a:t>根据输入数据调整混合强度</a:t>
            </a:r>
          </a:p>
        </p:txBody>
      </p:sp>
    </p:spTree>
    <p:extLst>
      <p:ext uri="{BB962C8B-B14F-4D97-AF65-F5344CB8AC3E}">
        <p14:creationId xmlns:p14="http://schemas.microsoft.com/office/powerpoint/2010/main" val="285652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C28692-3337-D895-72C2-F0C729F7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exend" pitchFamily="2" charset="0"/>
              </a:rPr>
              <a:t>RWKV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V4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vs</a:t>
            </a:r>
            <a:r>
              <a:rPr lang="zh-CN" altLang="en-US" dirty="0">
                <a:latin typeface="Lexend" pitchFamily="2" charset="0"/>
              </a:rPr>
              <a:t> </a:t>
            </a:r>
            <a:r>
              <a:rPr lang="en-US" altLang="zh-CN" dirty="0">
                <a:latin typeface="Lexend" pitchFamily="2" charset="0"/>
              </a:rPr>
              <a:t>V7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EBA7F1-9150-1793-A489-6008D0F1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3" y="1804837"/>
            <a:ext cx="2420249" cy="44947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A3B481-311C-7C07-11D0-921CD97454CD}"/>
              </a:ext>
            </a:extLst>
          </p:cNvPr>
          <p:cNvSpPr txBox="1"/>
          <p:nvPr/>
        </p:nvSpPr>
        <p:spPr>
          <a:xfrm>
            <a:off x="913261" y="1315505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V4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84BA3F-448E-298A-F705-E7B26646C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691" y="1881352"/>
            <a:ext cx="2913646" cy="44182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D67B73-1A82-171F-3912-B749DFB9AA7B}"/>
              </a:ext>
            </a:extLst>
          </p:cNvPr>
          <p:cNvSpPr txBox="1"/>
          <p:nvPr/>
        </p:nvSpPr>
        <p:spPr>
          <a:xfrm>
            <a:off x="4850806" y="1315504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V7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BFB480-6CB4-E98C-3C58-9F6AB02BD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76" y="2198169"/>
            <a:ext cx="3416300" cy="3784600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D5D79CB-E29C-CC08-9B4C-9572F09B19F2}"/>
              </a:ext>
            </a:extLst>
          </p:cNvPr>
          <p:cNvCxnSpPr>
            <a:cxnSpLocks/>
          </p:cNvCxnSpPr>
          <p:nvPr/>
        </p:nvCxnSpPr>
        <p:spPr>
          <a:xfrm flipV="1">
            <a:off x="6653048" y="4445876"/>
            <a:ext cx="1986455" cy="2312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01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46EE25-1A77-B6B7-F88B-3B46C2B23002}"/>
              </a:ext>
            </a:extLst>
          </p:cNvPr>
          <p:cNvSpPr/>
          <p:nvPr/>
        </p:nvSpPr>
        <p:spPr>
          <a:xfrm>
            <a:off x="3808383" y="3654650"/>
            <a:ext cx="7040880" cy="2644936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51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676F7D5-1822-AD3D-8001-48FF36AC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49A1C-95D3-C271-0BBD-8B05C810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1360170"/>
            <a:ext cx="7772400" cy="1824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0844D6-2229-99A4-264F-DE72F66F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71" y="3289543"/>
            <a:ext cx="7772400" cy="1385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D7BCBB-4B3D-E2D2-C64C-D56F74B1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275" y="4813274"/>
            <a:ext cx="7679295" cy="142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9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C36EE3-D84A-8DFE-4B82-3E513271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75" y="1370680"/>
            <a:ext cx="2462899" cy="4994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60AEB0-1F8A-0DC4-D6E6-3191FEEAA79B}"/>
              </a:ext>
            </a:extLst>
          </p:cNvPr>
          <p:cNvSpPr txBox="1"/>
          <p:nvPr/>
        </p:nvSpPr>
        <p:spPr>
          <a:xfrm>
            <a:off x="5924458" y="696449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E8BD8B-A57C-792A-A322-D8F5D7C5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543" y="1370680"/>
            <a:ext cx="2427805" cy="49949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AB5488B-CFC9-A4F9-D559-D2E4CB97AE8D}"/>
              </a:ext>
            </a:extLst>
          </p:cNvPr>
          <p:cNvSpPr txBox="1"/>
          <p:nvPr/>
        </p:nvSpPr>
        <p:spPr>
          <a:xfrm>
            <a:off x="8693679" y="696449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V7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730CBE6A-7556-37A9-6290-7294D7AD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</p:spPr>
        <p:txBody>
          <a:bodyPr/>
          <a:lstStyle/>
          <a:p>
            <a:r>
              <a:rPr lang="en" altLang="zh-CN" dirty="0"/>
              <a:t>​​Token Shift</a:t>
            </a:r>
            <a:r>
              <a:rPr lang="zh-CN" altLang="en-US" dirty="0"/>
              <a:t>机制演进​​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C7E30F5-A76B-2C6E-EDA7-D6FC73408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</p:spPr>
        <p:txBody>
          <a:bodyPr/>
          <a:lstStyle/>
          <a:p>
            <a:r>
              <a:rPr lang="en" altLang="zh-CN" dirty="0"/>
              <a:t>RWKV-4/5​​</a:t>
            </a:r>
            <a:r>
              <a:rPr lang="zh-CN" altLang="en" dirty="0"/>
              <a:t>：</a:t>
            </a:r>
            <a:r>
              <a:rPr lang="zh-CN" altLang="en-US" dirty="0"/>
              <a:t>固定比例混合历史与当前 </a:t>
            </a:r>
            <a:r>
              <a:rPr lang="en" altLang="zh-CN" dirty="0"/>
              <a:t>token</a:t>
            </a:r>
            <a:r>
              <a:rPr lang="zh-CN" altLang="en" dirty="0"/>
              <a:t>（</a:t>
            </a:r>
            <a:r>
              <a:rPr lang="zh-CN" altLang="en-US" dirty="0"/>
              <a:t>静态 </a:t>
            </a:r>
            <a:r>
              <a:rPr lang="en" altLang="zh-CN" dirty="0"/>
              <a:t>LERP</a:t>
            </a:r>
            <a:r>
              <a:rPr lang="zh-CN" altLang="en" dirty="0"/>
              <a:t>）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​​RWKV-6​​</a:t>
            </a:r>
            <a:r>
              <a:rPr lang="zh-CN" altLang="en" dirty="0"/>
              <a:t>：</a:t>
            </a:r>
            <a:r>
              <a:rPr lang="zh-CN" altLang="en-US" dirty="0"/>
              <a:t>通过 </a:t>
            </a:r>
            <a:r>
              <a:rPr lang="en" altLang="zh-CN" dirty="0"/>
              <a:t>LoRA</a:t>
            </a:r>
            <a:r>
              <a:rPr lang="zh-CN" altLang="en-US" dirty="0"/>
              <a:t> 实现动态混合权重（</a:t>
            </a:r>
            <a:r>
              <a:rPr lang="en" altLang="zh-CN" dirty="0" err="1"/>
              <a:t>ddLERP</a:t>
            </a:r>
            <a:r>
              <a:rPr lang="zh-CN" altLang="en" dirty="0"/>
              <a:t>），</a:t>
            </a:r>
            <a:r>
              <a:rPr lang="zh-CN" altLang="en-US" dirty="0"/>
              <a:t>根据输入数据调整混合强度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​​</a:t>
            </a:r>
            <a:r>
              <a:rPr lang="en" altLang="zh-CN" dirty="0"/>
              <a:t>RWKV-7​​</a:t>
            </a:r>
            <a:r>
              <a:rPr lang="zh-CN" altLang="en" dirty="0"/>
              <a:t>：</a:t>
            </a:r>
            <a:r>
              <a:rPr lang="zh-CN" altLang="en-US" dirty="0"/>
              <a:t>回归静态 </a:t>
            </a:r>
            <a:r>
              <a:rPr lang="en" altLang="zh-CN" dirty="0"/>
              <a:t>Token Shift</a:t>
            </a:r>
            <a:r>
              <a:rPr lang="zh-CN" altLang="en-US" dirty="0"/>
              <a:t> 以优化计算效率，通过广义 </a:t>
            </a:r>
            <a:r>
              <a:rPr lang="en" altLang="zh-CN" dirty="0"/>
              <a:t>Delta Rule</a:t>
            </a:r>
            <a:r>
              <a:rPr lang="zh-CN" altLang="en-US" dirty="0"/>
              <a:t> 补偿动态性损失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70AFC78F-4EF2-8FCC-7366-A9E5909242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25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C36EE3-D84A-8DFE-4B82-3E5132717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75" y="1370680"/>
            <a:ext cx="2462899" cy="4994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60AEB0-1F8A-0DC4-D6E6-3191FEEAA79B}"/>
              </a:ext>
            </a:extLst>
          </p:cNvPr>
          <p:cNvSpPr txBox="1"/>
          <p:nvPr/>
        </p:nvSpPr>
        <p:spPr>
          <a:xfrm>
            <a:off x="5924458" y="696449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V5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E8BD8B-A57C-792A-A322-D8F5D7C5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543" y="1370680"/>
            <a:ext cx="2427805" cy="49949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AB5488B-CFC9-A4F9-D559-D2E4CB97AE8D}"/>
              </a:ext>
            </a:extLst>
          </p:cNvPr>
          <p:cNvSpPr txBox="1"/>
          <p:nvPr/>
        </p:nvSpPr>
        <p:spPr>
          <a:xfrm>
            <a:off x="8693679" y="696449"/>
            <a:ext cx="2317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RWKV</a:t>
            </a:r>
            <a:r>
              <a:rPr lang="zh-CN" altLang="en-US" sz="2400" dirty="0">
                <a:solidFill>
                  <a:srgbClr val="1D1D1A"/>
                </a:solidFill>
                <a:latin typeface="Lexend" pitchFamily="2" charset="0"/>
              </a:rPr>
              <a:t> </a:t>
            </a:r>
            <a:r>
              <a:rPr lang="en-US" altLang="zh-CN" sz="2400" dirty="0">
                <a:solidFill>
                  <a:srgbClr val="1D1D1A"/>
                </a:solidFill>
                <a:latin typeface="Lexend" pitchFamily="2" charset="0"/>
              </a:rPr>
              <a:t>V7</a:t>
            </a:r>
            <a:endParaRPr lang="zh-CN" altLang="en-US" sz="2400" dirty="0">
              <a:solidFill>
                <a:srgbClr val="1D1D1A"/>
              </a:solidFill>
              <a:latin typeface="Lexend" pitchFamily="2" charset="0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730CBE6A-7556-37A9-6290-7294D7AD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</p:spPr>
        <p:txBody>
          <a:bodyPr/>
          <a:lstStyle/>
          <a:p>
            <a:r>
              <a:rPr lang="zh-CN" altLang="en-US" dirty="0"/>
              <a:t>​​状态表达能力的质变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C7E30F5-A76B-2C6E-EDA7-D6FC73408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75" y="1355725"/>
            <a:ext cx="4779032" cy="5053013"/>
          </a:xfrm>
        </p:spPr>
        <p:txBody>
          <a:bodyPr/>
          <a:lstStyle/>
          <a:p>
            <a:pPr marL="314325" lvl="1" indent="-304800">
              <a:buFont typeface="+mj-lt"/>
              <a:buAutoNum type="arabicPeriod"/>
            </a:pPr>
            <a:r>
              <a:rPr lang="zh-CN" altLang="en-US" sz="2000" dirty="0"/>
              <a:t>矩阵值状态​​（</a:t>
            </a:r>
            <a:r>
              <a:rPr lang="en" altLang="zh-CN" sz="2000" dirty="0"/>
              <a:t>RWKV-5</a:t>
            </a:r>
            <a:r>
              <a:rPr lang="zh-CN" altLang="en" sz="2000" dirty="0"/>
              <a:t>）：</a:t>
            </a:r>
            <a:r>
              <a:rPr lang="zh-CN" altLang="en-US" sz="2000" dirty="0"/>
              <a:t>将单通道向量扩展为多头矩阵，存储多维度历史信息</a:t>
            </a:r>
            <a:endParaRPr lang="en-US" altLang="zh-CN" sz="2000" dirty="0"/>
          </a:p>
          <a:p>
            <a:pPr marL="314325" lvl="1" indent="-304800">
              <a:buFont typeface="+mj-lt"/>
              <a:buAutoNum type="arabicPeriod"/>
            </a:pPr>
            <a:endParaRPr lang="zh-CN" altLang="en-US" sz="2000" dirty="0"/>
          </a:p>
          <a:p>
            <a:pPr marL="314325" lvl="1" indent="-304800">
              <a:buFont typeface="+mj-lt"/>
              <a:buAutoNum type="arabicPeriod"/>
            </a:pPr>
            <a:r>
              <a:rPr lang="zh-CN" altLang="en-US" sz="2000" dirty="0"/>
              <a:t>​​动态状态演化​​（</a:t>
            </a:r>
            <a:r>
              <a:rPr lang="en" altLang="zh-CN" sz="2000" dirty="0"/>
              <a:t>RWKV-7</a:t>
            </a:r>
            <a:r>
              <a:rPr lang="zh-CN" altLang="en" sz="2000" dirty="0"/>
              <a:t>）：</a:t>
            </a:r>
            <a:r>
              <a:rPr lang="zh-CN" altLang="en-US" sz="2000" dirty="0"/>
              <a:t>每个通道独立计算删除</a:t>
            </a:r>
            <a:r>
              <a:rPr lang="en-US" altLang="zh-CN" sz="2000" dirty="0"/>
              <a:t>/</a:t>
            </a:r>
            <a:r>
              <a:rPr lang="zh-CN" altLang="en-US" sz="2000" dirty="0"/>
              <a:t>添加量，实现细粒度状态控制</a:t>
            </a:r>
          </a:p>
        </p:txBody>
      </p:sp>
    </p:spTree>
    <p:extLst>
      <p:ext uri="{BB962C8B-B14F-4D97-AF65-F5344CB8AC3E}">
        <p14:creationId xmlns:p14="http://schemas.microsoft.com/office/powerpoint/2010/main" val="92630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52CA9F-8290-683C-2412-BED802E6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​​RWKV</a:t>
            </a:r>
            <a:r>
              <a:rPr lang="zh-CN" altLang="en-US" dirty="0"/>
              <a:t>架构演进核心差异对比​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CF8C32CA-142C-6269-E309-284FBB1AC5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69715666"/>
              </p:ext>
            </p:extLst>
          </p:nvPr>
        </p:nvGraphicFramePr>
        <p:xfrm>
          <a:off x="623888" y="1360488"/>
          <a:ext cx="10963476" cy="49387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27246">
                  <a:extLst>
                    <a:ext uri="{9D8B030D-6E8A-4147-A177-3AD203B41FA5}">
                      <a16:colId xmlns:a16="http://schemas.microsoft.com/office/drawing/2014/main" val="230108247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2277377259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3340736775"/>
                    </a:ext>
                  </a:extLst>
                </a:gridCol>
                <a:gridCol w="1598457">
                  <a:extLst>
                    <a:ext uri="{9D8B030D-6E8A-4147-A177-3AD203B41FA5}">
                      <a16:colId xmlns:a16="http://schemas.microsoft.com/office/drawing/2014/main" val="3313939934"/>
                    </a:ext>
                  </a:extLst>
                </a:gridCol>
                <a:gridCol w="2056035">
                  <a:extLst>
                    <a:ext uri="{9D8B030D-6E8A-4147-A177-3AD203B41FA5}">
                      <a16:colId xmlns:a16="http://schemas.microsoft.com/office/drawing/2014/main" val="3089712924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3326925636"/>
                    </a:ext>
                  </a:extLst>
                </a:gridCol>
              </a:tblGrid>
              <a:tr h="3281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​​架构版本​​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​​关键创新​​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​​状态表示​​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​​动态机制​​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​​性能突破​​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​​主要局限​​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42709"/>
                  </a:ext>
                </a:extLst>
              </a:tr>
              <a:tr h="10693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​​RWKV-4​​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基础架构</a:t>
                      </a:r>
                      <a:r>
                        <a:rPr lang="en-US" altLang="zh-CN" sz="1200" b="1" dirty="0">
                          <a:effectLst/>
                          <a:latin typeface="Lexend" pitchFamily="2" charset="0"/>
                          <a:ea typeface="+mj-ea"/>
                        </a:rPr>
                        <a:t>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首次提出​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Token Shift​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机制：线性插值混合当前与历史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token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信息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向量值状态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(Vector-Valued States)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固定线性插值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(LERP)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解决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RNN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长程依赖问题；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显存占用恒定；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推理速度恒定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长上下文建模能力较弱；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提示词格式敏感度高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576811"/>
                  </a:ext>
                </a:extLst>
              </a:tr>
              <a:tr h="106931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​​RWKV-5 (Eagle)​​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引入​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​多头矩阵值状态​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(Multi-headed Matrix-Valued States)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矩阵值状态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(Matrix-Valued States)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静态衰减权重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状态容量提升；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PG19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长文本损失降低</a:t>
                      </a: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40%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多语言能力增强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衰减率仍为固定参数，灵活性不足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61512"/>
                  </a:ext>
                </a:extLst>
              </a:tr>
              <a:tr h="12915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​​RWKV-6 (Finch)​​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​动态递归机制​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​：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数据依赖的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Token Shift (</a:t>
                      </a:r>
                      <a:r>
                        <a:rPr lang="en" sz="1200" b="0" dirty="0" err="1">
                          <a:effectLst/>
                          <a:latin typeface="Lexend" pitchFamily="2" charset="0"/>
                          <a:ea typeface="+mj-ea"/>
                        </a:rPr>
                        <a:t>ddLERP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) LoRA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增强衰减向量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>
                          <a:effectLst/>
                          <a:latin typeface="Lexend" pitchFamily="2" charset="0"/>
                          <a:ea typeface="+mj-ea"/>
                        </a:rPr>
                        <a:t>动态矩阵状态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数据驱动衰减率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en" sz="1200" b="0" dirty="0" err="1">
                          <a:effectLst/>
                          <a:latin typeface="Lexend" pitchFamily="2" charset="0"/>
                          <a:ea typeface="+mj-ea"/>
                        </a:rPr>
                        <a:t>ddLERP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上下文自适应扩展至</a:t>
                      </a: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20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K+</a:t>
                      </a: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MQAR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任务准确率提升</a:t>
                      </a: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15%</a:t>
                      </a:r>
                      <a:endParaRPr lang="zh-CN" altLang="en-US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动态计算增加工程复杂度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597549"/>
                  </a:ext>
                </a:extLst>
              </a:tr>
              <a:tr h="118040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​​RWKV-7 (Goose)​​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+mj-ea"/>
                        </a:rPr>
                        <a:t>​广义</a:t>
                      </a:r>
                      <a:r>
                        <a:rPr lang="en" sz="1200" b="1" dirty="0">
                          <a:effectLst/>
                          <a:latin typeface="Lexend" pitchFamily="2" charset="0"/>
                          <a:ea typeface="+mj-ea"/>
                        </a:rPr>
                        <a:t>Delta Rule​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​： 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向量化门控与学习率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状态通道独立更新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可演化状态矩阵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(64×64)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按通道选择性更新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4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层识别所有正则语言；</a:t>
                      </a:r>
                      <a:endParaRPr lang="en-US" altLang="zh-CN" sz="1200" b="0" dirty="0"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128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K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上下文损失低于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Mamba 40%；</a:t>
                      </a:r>
                    </a:p>
                    <a:p>
                      <a:pPr marL="171450" indent="-171450" algn="l" fontAlgn="base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推理速度提升</a:t>
                      </a:r>
                      <a:r>
                        <a:rPr lang="en-US" altLang="zh-CN" sz="1200" b="0" dirty="0">
                          <a:effectLst/>
                          <a:latin typeface="Lexend" pitchFamily="2" charset="0"/>
                          <a:ea typeface="+mj-ea"/>
                        </a:rPr>
                        <a:t>3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倍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训练数据需求仍低于主流</a:t>
                      </a:r>
                      <a:r>
                        <a:rPr lang="en" sz="1200" b="0" dirty="0">
                          <a:effectLst/>
                          <a:latin typeface="Lexend" pitchFamily="2" charset="0"/>
                          <a:ea typeface="+mj-ea"/>
                        </a:rPr>
                        <a:t>Transformer</a:t>
                      </a:r>
                      <a:r>
                        <a:rPr lang="zh-CN" altLang="en-US" sz="1200" b="0" dirty="0">
                          <a:effectLst/>
                          <a:latin typeface="Lexend" pitchFamily="2" charset="0"/>
                          <a:ea typeface="+mj-ea"/>
                        </a:rPr>
                        <a:t>模</a:t>
                      </a:r>
                    </a:p>
                  </a:txBody>
                  <a:tcPr marL="48254" marR="48254" marT="36190" marB="3619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108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8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702465A-2689-CB3D-E35A-58DD51D4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>
                <a:latin typeface="Lexend" pitchFamily="2" charset="0"/>
              </a:rPr>
              <a:t>LERP </a:t>
            </a:r>
            <a:r>
              <a:rPr lang="zh-CN" altLang="en-US" dirty="0">
                <a:latin typeface="Lexend" pitchFamily="2" charset="0"/>
              </a:rPr>
              <a:t>在 </a:t>
            </a:r>
            <a:r>
              <a:rPr lang="en" altLang="zh-CN" dirty="0">
                <a:latin typeface="Lexend" pitchFamily="2" charset="0"/>
              </a:rPr>
              <a:t>RWKV </a:t>
            </a:r>
            <a:r>
              <a:rPr lang="zh-CN" altLang="en-US" dirty="0">
                <a:latin typeface="Lexend" pitchFamily="2" charset="0"/>
              </a:rPr>
              <a:t>中的具体作用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8DA6888-A52D-E9FC-7310-4798822B43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4994910"/>
              </a:xfrm>
            </p:spPr>
            <p:txBody>
              <a:bodyPr/>
              <a:lstStyle/>
              <a:p>
                <a:r>
                  <a:rPr lang="zh-CN" altLang="en-US" dirty="0"/>
                  <a:t>在 </a:t>
                </a:r>
                <a:r>
                  <a:rPr lang="en" altLang="zh-CN" dirty="0"/>
                  <a:t>RWKV </a:t>
                </a:r>
                <a:r>
                  <a:rPr lang="zh-CN" altLang="en-US" dirty="0"/>
                  <a:t>的时间混合模块（</a:t>
                </a:r>
                <a:r>
                  <a:rPr lang="en" altLang="zh-CN" dirty="0"/>
                  <a:t>Time Mixing</a:t>
                </a:r>
                <a:r>
                  <a:rPr lang="zh-CN" altLang="en" dirty="0"/>
                  <a:t>）</a:t>
                </a:r>
                <a:r>
                  <a:rPr lang="zh-CN" altLang="en-US" dirty="0"/>
                  <a:t>和通道混合模块（</a:t>
                </a:r>
                <a:r>
                  <a:rPr lang="en" altLang="zh-CN" dirty="0"/>
                  <a:t>Channel Mixing</a:t>
                </a:r>
                <a:r>
                  <a:rPr lang="zh-CN" altLang="en" dirty="0"/>
                  <a:t>）</a:t>
                </a:r>
                <a:r>
                  <a:rPr lang="zh-CN" altLang="en-US" dirty="0"/>
                  <a:t>中，</a:t>
                </a:r>
                <a:r>
                  <a:rPr lang="en" altLang="zh-CN" dirty="0"/>
                  <a:t>LERP </a:t>
                </a:r>
                <a:r>
                  <a:rPr lang="zh-CN" altLang="en-US" dirty="0"/>
                  <a:t>被用于将当前时间步的输入向量 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和前一时间步的输入向量 </a:t>
                </a:r>
                <a:r>
                  <a:rPr lang="el-GR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 进行线性混合，生成一个融合了新旧信息的中间表示。其公式定义为：</a:t>
                </a: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8DA6888-A52D-E9FC-7310-4798822B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4994910"/>
              </a:xfrm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3AB9A1-A866-9522-BC8B-563E52085E02}"/>
                  </a:ext>
                </a:extLst>
              </p:cNvPr>
              <p:cNvSpPr txBox="1"/>
              <p:nvPr/>
            </p:nvSpPr>
            <p:spPr>
              <a:xfrm>
                <a:off x="1770993" y="3334340"/>
                <a:ext cx="8271640" cy="523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sz="2800" i="1" dirty="0" smtClean="0">
                          <a:effectLst/>
                          <a:latin typeface="Cambria Math" panose="02040503050406030204" pitchFamily="18" charset="0"/>
                        </a:rPr>
                        <m:t>𝑙𝑒𝑟𝑝</m:t>
                      </m:r>
                      <m:r>
                        <a:rPr lang="en" altLang="zh-CN" sz="2800" i="1" dirty="0" smtClean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l-GR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" altLang="zh-CN" sz="2800" i="1" dirty="0">
                          <a:effectLst/>
                          <a:latin typeface="Cambria Math" panose="02040503050406030204" pitchFamily="18" charset="0"/>
                        </a:rPr>
                        <m:t>​,</m:t>
                      </m:r>
                      <m:sSub>
                        <m:sSubPr>
                          <m:ctrlPr>
                            <a:rPr lang="el-GR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" altLang="zh-CN" sz="2800" i="1" dirty="0"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sz="2800" i="1" dirty="0"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altLang="zh-CN" sz="2800" i="1" dirty="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l-GR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" altLang="zh-CN" sz="2800" i="1" dirty="0">
                          <a:latin typeface="Cambria Math" panose="02040503050406030204" pitchFamily="18" charset="0"/>
                        </a:rPr>
                        <m:t>​​+(1−</m:t>
                      </m:r>
                      <m:r>
                        <a:rPr lang="el-GR" altLang="zh-CN" sz="2800" i="1" dirty="0"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l-GR" altLang="zh-CN" sz="2800" i="1" dirty="0">
                          <a:effectLst/>
                          <a:latin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el-GR" altLang="zh-CN" sz="28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dirty="0" smtClean="0"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" altLang="zh-CN" sz="2800" b="0" i="1" dirty="0">
                          <a:effectLst/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br>
                  <a:rPr lang="en" altLang="zh-CN" sz="2800" b="0" i="0" dirty="0">
                    <a:effectLst/>
                    <a:latin typeface="KaTeX_Main"/>
                  </a:rPr>
                </a:br>
                <a:endParaRPr lang="zh-CN" altLang="en-US" sz="28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3AB9A1-A866-9522-BC8B-563E52085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993" y="3334340"/>
                <a:ext cx="8271640" cy="523285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460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52CA9F-8290-683C-2412-BED802E6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>
                <a:latin typeface="Lexend" pitchFamily="2" charset="0"/>
              </a:rPr>
              <a:t>LERP </a:t>
            </a:r>
            <a:r>
              <a:rPr lang="zh-CN" altLang="en-US" dirty="0">
                <a:latin typeface="Lexend" pitchFamily="2" charset="0"/>
              </a:rPr>
              <a:t>在 </a:t>
            </a:r>
            <a:r>
              <a:rPr lang="en" altLang="zh-CN" dirty="0">
                <a:latin typeface="Lexend" pitchFamily="2" charset="0"/>
              </a:rPr>
              <a:t>RWKV </a:t>
            </a:r>
            <a:r>
              <a:rPr lang="zh-CN" altLang="en-US" dirty="0">
                <a:latin typeface="Lexend" pitchFamily="2" charset="0"/>
              </a:rPr>
              <a:t>各代架构中的演进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CF8C32CA-142C-6269-E309-284FBB1AC55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879949807"/>
                  </p:ext>
                </p:extLst>
              </p:nvPr>
            </p:nvGraphicFramePr>
            <p:xfrm>
              <a:off x="623888" y="1360488"/>
              <a:ext cx="10963275" cy="5082976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940636">
                      <a:extLst>
                        <a:ext uri="{9D8B030D-6E8A-4147-A177-3AD203B41FA5}">
                          <a16:colId xmlns:a16="http://schemas.microsoft.com/office/drawing/2014/main" val="230108247"/>
                        </a:ext>
                      </a:extLst>
                    </a:gridCol>
                    <a:gridCol w="3153104">
                      <a:extLst>
                        <a:ext uri="{9D8B030D-6E8A-4147-A177-3AD203B41FA5}">
                          <a16:colId xmlns:a16="http://schemas.microsoft.com/office/drawing/2014/main" val="2277377259"/>
                        </a:ext>
                      </a:extLst>
                    </a:gridCol>
                    <a:gridCol w="5869535">
                      <a:extLst>
                        <a:ext uri="{9D8B030D-6E8A-4147-A177-3AD203B41FA5}">
                          <a16:colId xmlns:a16="http://schemas.microsoft.com/office/drawing/2014/main" val="3340736775"/>
                        </a:ext>
                      </a:extLst>
                    </a:gridCol>
                  </a:tblGrid>
                  <a:tr h="328176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zh-CN" altLang="en-US" sz="1600" b="1" kern="1200" dirty="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架构版本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en" sz="1600" b="1" kern="120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 </a:t>
                          </a:r>
                          <a:r>
                            <a:rPr lang="zh-CN" altLang="en-US" sz="1600" b="1" kern="120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机制特性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zh-CN" altLang="en-US" sz="1600" b="1" kern="1200" dirty="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改进点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342709"/>
                      </a:ext>
                    </a:extLst>
                  </a:tr>
                  <a:tr h="1069311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​​RWKV-4（Dove）​​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固定比例线性插值（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Static LERP）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每个通道的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μ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是固定可学习参数，不随输入变化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48576811"/>
                      </a:ext>
                    </a:extLst>
                  </a:tr>
                  <a:tr h="1069311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​​RWKV-5（Eagle）​​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多头矩阵状态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+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静态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在矩阵值状态中引入多通道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LERP，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扩展信息存储能力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4661512"/>
                      </a:ext>
                    </a:extLst>
                  </a:tr>
                  <a:tr h="1291506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​​RWKV-6（Finch）​​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​​数据依赖 </a:t>
                          </a:r>
                          <a:r>
                            <a:rPr lang="en" sz="1400" b="0" kern="1200" dirty="0" err="1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LERP（ddLERP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引入数据依赖的混合权重：</a:t>
                          </a:r>
                          <a14:m>
                            <m:oMath xmlns:m="http://schemas.openxmlformats.org/officeDocument/2006/math">
                              <m:r>
                                <a:rPr lang="en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𝑑𝑑𝑙𝑒𝑟𝑝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(</m:t>
                              </m:r>
                              <m:r>
                                <a:rPr lang="en" sz="1400" b="0" i="1" kern="1200" dirty="0" err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​,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−1​)=</m:t>
                              </m:r>
                              <m:r>
                                <a:rPr lang="el-GR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𝜆</m:t>
                              </m:r>
                              <m:r>
                                <a:rPr lang="el-GR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⋅</m:t>
                              </m:r>
                              <m:r>
                                <a:rPr lang="en" sz="1400" b="0" i="1" kern="1200" dirty="0" err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​+(1−</m:t>
                              </m:r>
                              <m:r>
                                <a:rPr lang="el-GR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𝜆</m:t>
                              </m:r>
                              <m:r>
                                <a:rPr lang="el-GR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)⋅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−1</m:t>
                              </m:r>
                            </m:oMath>
                          </a14:m>
                          <a:endParaRPr lang="en" sz="1400" b="0" kern="1200" dirty="0">
                            <a:solidFill>
                              <a:schemeClr val="tx1"/>
                            </a:solidFill>
                            <a:effectLst/>
                            <a:latin typeface="Lexend" pitchFamily="2" charset="0"/>
                            <a:ea typeface="+mj-ea"/>
                            <a:cs typeface="+mn-cs"/>
                          </a:endParaRPr>
                        </a:p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其中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λ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由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LoRA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权重动态生成：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r>
                                <a:rPr lang="el-GR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𝜆</m:t>
                              </m:r>
                              <m:r>
                                <a:rPr lang="el-GR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=</m:t>
                              </m:r>
                              <m:r>
                                <a:rPr lang="el-GR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𝜎</m:t>
                              </m:r>
                              <m:r>
                                <a:rPr lang="el-GR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(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𝐿𝑜𝑅𝐴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(</m:t>
                              </m:r>
                              <m:r>
                                <a:rPr lang="en" sz="1400" b="0" i="1" kern="1200" dirty="0" err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𝑥𝑡</m:t>
                              </m:r>
                              <m:r>
                                <a:rPr lang="en" sz="1400" b="0" i="1" kern="1200" dirty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​</m:t>
                              </m:r>
                              <m:r>
                                <a:rPr lang="en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))</m:t>
                              </m:r>
                              <m:r>
                                <a:rPr lang="zh-CN" altLang="en-US" sz="1400" b="0" i="1" kern="1200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j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effectLst/>
                            <a:latin typeface="Lexend" pitchFamily="2" charset="0"/>
                            <a:ea typeface="+mj-ea"/>
                            <a:cs typeface="+mn-cs"/>
                          </a:endParaRPr>
                        </a:p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实现输入自适应混合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4597549"/>
                      </a:ext>
                    </a:extLst>
                  </a:tr>
                  <a:tr h="1180408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​​RWKV-7（Goose）​​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回归静态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LERP（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简化设计）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为提高效率，移除了数据依赖机制，回归静态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μ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参数</a:t>
                          </a:r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effectLst/>
                            <a:latin typeface="Lexend" pitchFamily="2" charset="0"/>
                            <a:ea typeface="+mj-ea"/>
                            <a:cs typeface="+mn-cs"/>
                          </a:endParaRPr>
                        </a:p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但通过广义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Delta Rule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补偿动态建模能力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31084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CF8C32CA-142C-6269-E309-284FBB1AC55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879949807"/>
                  </p:ext>
                </p:extLst>
              </p:nvPr>
            </p:nvGraphicFramePr>
            <p:xfrm>
              <a:off x="623888" y="1360488"/>
              <a:ext cx="10963275" cy="5082976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1940636">
                      <a:extLst>
                        <a:ext uri="{9D8B030D-6E8A-4147-A177-3AD203B41FA5}">
                          <a16:colId xmlns:a16="http://schemas.microsoft.com/office/drawing/2014/main" val="230108247"/>
                        </a:ext>
                      </a:extLst>
                    </a:gridCol>
                    <a:gridCol w="3153104">
                      <a:extLst>
                        <a:ext uri="{9D8B030D-6E8A-4147-A177-3AD203B41FA5}">
                          <a16:colId xmlns:a16="http://schemas.microsoft.com/office/drawing/2014/main" val="2277377259"/>
                        </a:ext>
                      </a:extLst>
                    </a:gridCol>
                    <a:gridCol w="5869535">
                      <a:extLst>
                        <a:ext uri="{9D8B030D-6E8A-4147-A177-3AD203B41FA5}">
                          <a16:colId xmlns:a16="http://schemas.microsoft.com/office/drawing/2014/main" val="3340736775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zh-CN" altLang="en-US" sz="1600" b="1" kern="1200" dirty="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架构版本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en" sz="1600" b="1" kern="120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 </a:t>
                          </a:r>
                          <a:r>
                            <a:rPr lang="zh-CN" altLang="en-US" sz="1600" b="1" kern="120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机制特性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/>
                          <a:r>
                            <a:rPr lang="zh-CN" altLang="en-US" sz="1600" b="1" kern="1200" dirty="0">
                              <a:solidFill>
                                <a:schemeClr val="bg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改进点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342709"/>
                      </a:ext>
                    </a:extLst>
                  </a:tr>
                  <a:tr h="1069311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​​RWKV-4（Dove）​​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固定比例线性插值（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Static LERP）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每个通道的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μ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是固定可学习参数，不随输入变化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48576811"/>
                      </a:ext>
                    </a:extLst>
                  </a:tr>
                  <a:tr h="1069311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​​RWKV-5（Eagle）​​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多头矩阵状态 </a:t>
                          </a:r>
                          <a:r>
                            <a:rPr lang="en-US" altLang="zh-C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+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静态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在矩阵值状态中引入多通道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LERP，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扩展信息存储能力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4661512"/>
                      </a:ext>
                    </a:extLst>
                  </a:tr>
                  <a:tr h="1291506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​​RWKV-6（Finch）​​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​​数据依赖 </a:t>
                          </a:r>
                          <a:r>
                            <a:rPr lang="en" sz="1400" b="0" kern="1200" dirty="0" err="1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LERP（ddLERP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825" t="-202941" r="-216" b="-921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4597549"/>
                      </a:ext>
                    </a:extLst>
                  </a:tr>
                  <a:tr h="1180408"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​​RWKV-7（Goose）​​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回归静态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LERP（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简化设计）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为提高效率，移除了数据依赖机制，回归静态 </a:t>
                          </a:r>
                          <a:r>
                            <a:rPr lang="el-GR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μ 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参数</a:t>
                          </a:r>
                          <a:endParaRPr lang="en-US" altLang="zh-CN" sz="1400" b="0" kern="1200" dirty="0">
                            <a:solidFill>
                              <a:schemeClr val="tx1"/>
                            </a:solidFill>
                            <a:effectLst/>
                            <a:latin typeface="Lexend" pitchFamily="2" charset="0"/>
                            <a:ea typeface="+mj-ea"/>
                            <a:cs typeface="+mn-cs"/>
                          </a:endParaRPr>
                        </a:p>
                        <a:p>
                          <a:pPr marL="0" algn="l" defTabSz="1219200" rtl="0" eaLnBrk="1" fontAlgn="ctr" latinLnBrk="0" hangingPunct="1">
                            <a:lnSpc>
                              <a:spcPct val="150000"/>
                            </a:lnSpc>
                          </a:pP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但通过广义 </a:t>
                          </a:r>
                          <a:r>
                            <a:rPr lang="en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Delta Rule </a:t>
                          </a:r>
                          <a:r>
                            <a:rPr lang="zh-CN" altLang="en-US" sz="1400" b="0" kern="1200" dirty="0">
                              <a:solidFill>
                                <a:schemeClr val="tx1"/>
                              </a:solidFill>
                              <a:effectLst/>
                              <a:latin typeface="Lexend" pitchFamily="2" charset="0"/>
                              <a:ea typeface="+mj-ea"/>
                              <a:cs typeface="+mn-cs"/>
                            </a:rPr>
                            <a:t>补偿动态建模能力</a:t>
                          </a:r>
                        </a:p>
                      </a:txBody>
                      <a:tcPr marL="152400" marR="152400" marT="114300" marB="114300" anchor="ctr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31084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24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性能分析</a:t>
            </a: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endParaRPr lang="zh-CN" altLang="en-US" sz="11500" dirty="0"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07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9A3EB9-FE6A-12C4-7630-E1361F9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模型可视化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2A0CC2-E047-8B3B-AA40-658853806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r>
              <a:rPr lang="zh-CN" altLang="en-US" dirty="0"/>
              <a:t> 模型每层中时间衰减的可视化情况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EACBEA-4B56-1CD4-7F47-D61D6F00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19" y="1896035"/>
            <a:ext cx="6066123" cy="46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3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9A3EB9-FE6A-12C4-7630-E1361F9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模型可视化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2A0CC2-E047-8B3B-AA40-658853806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使用因果追踪的方法展示信息传递路径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A31B17-C45F-C83D-1610-E7C34E01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46" y="2160842"/>
            <a:ext cx="9351269" cy="41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5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RWKV</a:t>
            </a:r>
            <a:r>
              <a:rPr lang="zh-CN" altLang="en-US" dirty="0"/>
              <a:t> 复杂度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KV Cache</a:t>
            </a:r>
            <a:r>
              <a:rPr lang="zh-CN" altLang="en-US" dirty="0"/>
              <a:t> 也能做到线性推理，本质上是空间换时间。某种意义上，</a:t>
            </a:r>
            <a:r>
              <a:rPr lang="en" altLang="zh-CN" dirty="0"/>
              <a:t>Linear</a:t>
            </a:r>
            <a:r>
              <a:rPr lang="zh-CN" altLang="en-US" dirty="0"/>
              <a:t> 注意力也是空间换时间，毕竟推理时也必须额外记忆 </a:t>
            </a:r>
            <a:r>
              <a:rPr lang="en" altLang="zh-CN" dirty="0"/>
              <a:t>RNN</a:t>
            </a:r>
            <a:r>
              <a:rPr lang="zh-CN" altLang="en-US" dirty="0"/>
              <a:t> 状态。区别是什么？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644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F21983C-F8D5-8C1E-BD34-550BFEFB7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5400" b="0" dirty="0"/>
                  <a:t>改进 </a:t>
                </a:r>
                <a:r>
                  <a:rPr lang="en" altLang="zh-CN" sz="5400" b="0" dirty="0"/>
                  <a:t>Softmax</a:t>
                </a:r>
                <a:r>
                  <a:rPr lang="zh-CN" altLang="en-US" sz="5400" b="0" dirty="0"/>
                  <a:t> 降低计算复杂度从：</a:t>
                </a:r>
                <a:endParaRPr lang="en-US" altLang="zh-CN" sz="5400" b="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5400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5400" b="0" dirty="0"/>
                  <a:t> 到 </a:t>
                </a:r>
                <a14:m>
                  <m:oMath xmlns:m="http://schemas.openxmlformats.org/officeDocument/2006/math"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5400" b="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F21983C-F8D5-8C1E-BD34-550BFEFB7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05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RWKV</a:t>
            </a:r>
            <a:r>
              <a:rPr lang="zh-CN" altLang="en-US" dirty="0"/>
              <a:t> 复杂度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KV Cache</a:t>
            </a:r>
            <a:r>
              <a:rPr lang="zh-CN" altLang="en-US" dirty="0"/>
              <a:t> 必须随着序列长度增长而不断变大，即上下文越长，所需 </a:t>
            </a:r>
            <a:r>
              <a:rPr lang="en" altLang="zh-CN" dirty="0"/>
              <a:t>KV Cache</a:t>
            </a:r>
            <a:r>
              <a:rPr lang="zh-CN" altLang="en-US" dirty="0"/>
              <a:t>越大。但是 </a:t>
            </a:r>
            <a:r>
              <a:rPr lang="en" altLang="zh-CN" dirty="0"/>
              <a:t>RWKV/AFT</a:t>
            </a:r>
            <a:r>
              <a:rPr lang="zh-CN" altLang="en-US" dirty="0"/>
              <a:t> 在 </a:t>
            </a:r>
            <a:r>
              <a:rPr lang="en" altLang="zh-CN" dirty="0"/>
              <a:t>RNN</a:t>
            </a:r>
            <a:r>
              <a:rPr lang="zh-CN" altLang="en-US" dirty="0"/>
              <a:t> 形式下状态是与上下文长度无关。</a:t>
            </a:r>
          </a:p>
        </p:txBody>
      </p:sp>
    </p:spTree>
    <p:extLst>
      <p:ext uri="{BB962C8B-B14F-4D97-AF65-F5344CB8AC3E}">
        <p14:creationId xmlns:p14="http://schemas.microsoft.com/office/powerpoint/2010/main" val="80920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 应用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34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E7C64F-972A-1067-EA66-0EA4586F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ChatRWKV</a:t>
            </a:r>
            <a:endParaRPr lang="zh-CN" altLang="en-US" dirty="0"/>
          </a:p>
        </p:txBody>
      </p:sp>
      <p:pic>
        <p:nvPicPr>
          <p:cNvPr id="18434" name="Picture 2" descr="ChatRWKV-strategy">
            <a:extLst>
              <a:ext uri="{FF2B5EF4-FFF2-40B4-BE49-F238E27FC236}">
                <a16:creationId xmlns:a16="http://schemas.microsoft.com/office/drawing/2014/main" id="{0D212377-78BD-D17D-9032-FC0F4DB6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0" y="1147604"/>
            <a:ext cx="8723341" cy="534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56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>
                <a:latin typeface="+mj-ea"/>
                <a:sym typeface="Huawei Sans" panose="020C0503030203020204" pitchFamily="34" charset="0"/>
              </a:rPr>
              <a:t>应用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链接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EE363-8CB3-D24E-9F97-2BA5665CC3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https://huggingface.co/models?search=RWKV</a:t>
            </a:r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96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总结与思考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43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1991588" y="1259740"/>
            <a:ext cx="2600960" cy="1545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46EE25-1A77-B6B7-F88B-3B46C2B23002}"/>
              </a:ext>
            </a:extLst>
          </p:cNvPr>
          <p:cNvSpPr/>
          <p:nvPr/>
        </p:nvSpPr>
        <p:spPr>
          <a:xfrm>
            <a:off x="3797992" y="3598256"/>
            <a:ext cx="7040880" cy="2701329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50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37F3758-DA13-85B1-B0C7-189DE2D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C765FCE-AFF5-FC08-9F90-D9679E4B6E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000" dirty="0"/>
                  <a:t>由于历史信息保存在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向量中，因此对长依赖关系的能力会比原始 </a:t>
                </a:r>
                <a:r>
                  <a:rPr lang="en" altLang="zh-CN" sz="2000" dirty="0"/>
                  <a:t>Attention </a:t>
                </a:r>
                <a:r>
                  <a:rPr lang="zh-CN" altLang="en-US" sz="2000" dirty="0"/>
                  <a:t>差。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000" dirty="0"/>
                  <a:t>对 </a:t>
                </a:r>
                <a:r>
                  <a:rPr lang="en" altLang="zh-CN" sz="2000" dirty="0"/>
                  <a:t>Prompt</a:t>
                </a:r>
                <a:r>
                  <a:rPr lang="zh-CN" altLang="en-US" sz="2000" dirty="0"/>
                  <a:t> 鲁棒性比 </a:t>
                </a:r>
                <a:r>
                  <a:rPr lang="en" altLang="zh-CN" sz="2000" dirty="0"/>
                  <a:t>Transformer</a:t>
                </a:r>
                <a:r>
                  <a:rPr lang="zh-CN" altLang="en-US" sz="2000" dirty="0"/>
                  <a:t> 架构是未知的，对 </a:t>
                </a:r>
                <a:r>
                  <a:rPr lang="en-US" altLang="zh-CN" sz="2000" dirty="0"/>
                  <a:t>Prompt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Engine</a:t>
                </a:r>
                <a:r>
                  <a:rPr lang="zh-CN" altLang="en-US" sz="2000" dirty="0"/>
                  <a:t> 的依赖性会更重。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000" dirty="0"/>
                  <a:t>用 </a:t>
                </a:r>
                <a:r>
                  <a:rPr lang="en" altLang="zh-CN" sz="2000" dirty="0"/>
                  <a:t>element wise</a:t>
                </a:r>
                <a:r>
                  <a:rPr lang="zh-CN" altLang="en-US" sz="2000" dirty="0"/>
                  <a:t> 替代原始 </a:t>
                </a:r>
                <a:r>
                  <a:rPr lang="en" altLang="zh-CN" sz="2000" dirty="0"/>
                  <a:t>Transformer</a:t>
                </a:r>
                <a:r>
                  <a:rPr lang="zh-CN" altLang="en-US" sz="2000" dirty="0"/>
                  <a:t> 矩阵乘计算，计算复杂度有理论优势，对大部分</a:t>
                </a:r>
                <a:r>
                  <a:rPr lang="en-US" altLang="zh-CN" sz="2000" dirty="0"/>
                  <a:t> AI</a:t>
                </a:r>
                <a:r>
                  <a:rPr lang="zh-CN" altLang="en-US" sz="2000" dirty="0"/>
                  <a:t> 芯片厂商是恶劣，特别是华为昇腾</a:t>
                </a:r>
                <a:r>
                  <a:rPr lang="en-US" altLang="zh-CN" sz="2000" dirty="0"/>
                  <a:t> NPU</a:t>
                </a:r>
                <a:r>
                  <a:rPr lang="zh-CN" altLang="en-US" sz="2000" dirty="0"/>
                  <a:t>，大量使用 </a:t>
                </a:r>
                <a:r>
                  <a:rPr lang="en-US" altLang="zh-CN" sz="2000" dirty="0"/>
                  <a:t>CUDA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core</a:t>
                </a:r>
                <a:r>
                  <a:rPr lang="zh-CN" altLang="en-US" sz="2000" dirty="0"/>
                  <a:t> 或者 </a:t>
                </a:r>
                <a:r>
                  <a:rPr lang="en-US" altLang="zh-CN" sz="2000" dirty="0"/>
                  <a:t>Vector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Core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C765FCE-AFF5-FC08-9F90-D9679E4B6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52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https://arxiv.org/abs/2006.16236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https://www.rwkv.com/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https://arxiv.org/abs/2105.14103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https://github.com/BlinkDL/RWKV-LM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https://wiki.rwkv.com/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225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886E82-6D01-1CB4-12EA-CD9F1F56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Question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64F2B-06D0-D413-D72E-A4FF791AA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带来什么好处吗？</a:t>
            </a:r>
          </a:p>
        </p:txBody>
      </p:sp>
    </p:spTree>
    <p:extLst>
      <p:ext uri="{BB962C8B-B14F-4D97-AF65-F5344CB8AC3E}">
        <p14:creationId xmlns:p14="http://schemas.microsoft.com/office/powerpoint/2010/main" val="89873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9E29-61C2-2499-2B15-D0504D90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模型的显示好处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70E22-469F-CFCC-6754-4D54CE67A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单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推理时间恒定，总推理时间随序列长度线性增长</a:t>
            </a:r>
            <a:endParaRPr kumimoji="1" lang="en-US" altLang="zh-CN" dirty="0"/>
          </a:p>
          <a:p>
            <a:r>
              <a:rPr kumimoji="1" lang="zh-CN" altLang="en-US" dirty="0"/>
              <a:t>内存占用恒定，不随序列长度而增加</a:t>
            </a:r>
            <a:endParaRPr kumimoji="1" lang="en-US" altLang="zh-CN" dirty="0"/>
          </a:p>
          <a:p>
            <a:r>
              <a:rPr kumimoji="1" lang="zh-CN" altLang="en-US" dirty="0"/>
              <a:t>推理时间和内存占用随名参数量线性增长</a:t>
            </a:r>
          </a:p>
        </p:txBody>
      </p:sp>
    </p:spTree>
    <p:extLst>
      <p:ext uri="{BB962C8B-B14F-4D97-AF65-F5344CB8AC3E}">
        <p14:creationId xmlns:p14="http://schemas.microsoft.com/office/powerpoint/2010/main" val="195172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9E29-61C2-2499-2B15-D0504D90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</a:t>
            </a:r>
            <a:r>
              <a:rPr kumimoji="1" lang="en-US" altLang="zh-CN" dirty="0"/>
              <a:t>AI </a:t>
            </a:r>
            <a:r>
              <a:rPr kumimoji="1" lang="zh-CN" altLang="en-US" dirty="0"/>
              <a:t>系统的影响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70E22-469F-CFCC-6754-4D54CE67A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大模型硬件限制和部署成本下降，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、嵌入式设备都可以部署</a:t>
            </a:r>
            <a:endParaRPr kumimoji="1" lang="en-US" altLang="zh-CN" dirty="0"/>
          </a:p>
          <a:p>
            <a:r>
              <a:rPr kumimoji="1" lang="zh-CN" altLang="en-US" dirty="0"/>
              <a:t>服务器部署大模型成本下降，将可能推动大模型进行架构迁移</a:t>
            </a:r>
          </a:p>
        </p:txBody>
      </p:sp>
    </p:spTree>
    <p:extLst>
      <p:ext uri="{BB962C8B-B14F-4D97-AF65-F5344CB8AC3E}">
        <p14:creationId xmlns:p14="http://schemas.microsoft.com/office/powerpoint/2010/main" val="44771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RWKV </a:t>
            </a:r>
            <a:r>
              <a:rPr lang="zh-CN" altLang="en-US" sz="11500" dirty="0">
                <a:latin typeface="Futura-Medium" panose="020B0602020204020303" pitchFamily="34" charset="-79"/>
                <a:cs typeface="Futura-Medium" panose="020B0602020204020303" pitchFamily="34" charset="-79"/>
              </a:rPr>
              <a:t>出现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21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RNN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Transformer</a:t>
            </a:r>
            <a:r>
              <a:rPr lang="zh-CN" altLang="en-US" sz="2800" dirty="0"/>
              <a:t> 局限性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RNN </a:t>
            </a:r>
            <a:r>
              <a:rPr lang="zh-CN" altLang="en-US" b="1" dirty="0"/>
              <a:t>局限性：</a:t>
            </a:r>
            <a:endParaRPr lang="en-US" altLang="zh-CN" b="1" dirty="0"/>
          </a:p>
          <a:p>
            <a:pPr lvl="1"/>
            <a:r>
              <a:rPr lang="en-US" altLang="zh-CN" dirty="0"/>
              <a:t>RNN</a:t>
            </a:r>
            <a:r>
              <a:rPr lang="zh-CN" altLang="en-US" dirty="0"/>
              <a:t> 在训练长序列时容易出现梯度消失或者梯度爆炸</a:t>
            </a:r>
            <a:endParaRPr lang="en-US" altLang="zh-CN" dirty="0"/>
          </a:p>
          <a:p>
            <a:pPr lvl="1"/>
            <a:r>
              <a:rPr lang="en-US" altLang="zh-CN" dirty="0"/>
              <a:t> RNN</a:t>
            </a:r>
            <a:r>
              <a:rPr lang="zh-CN" altLang="en-US" dirty="0"/>
              <a:t> 在训练过程中无法在实践维度上并行计算，限制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Out/Scale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能力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 Transformer</a:t>
            </a:r>
            <a:r>
              <a:rPr lang="zh-CN" altLang="en-US" b="1" dirty="0"/>
              <a:t> 局限性：</a:t>
            </a:r>
            <a:endParaRPr lang="en-US" altLang="zh-CN" b="1" dirty="0"/>
          </a:p>
          <a:p>
            <a:pPr lvl="1"/>
            <a:r>
              <a:rPr lang="en-US" altLang="zh-CN" dirty="0"/>
              <a:t>Transformer</a:t>
            </a:r>
            <a:r>
              <a:rPr lang="zh-CN" altLang="en-US" dirty="0"/>
              <a:t> 具有二次复杂性，长序列任务重计算成本高，占用内存多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69303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38944</TotalTime>
  <Words>1852</Words>
  <Application>Microsoft Macintosh PowerPoint</Application>
  <PresentationFormat>自定义</PresentationFormat>
  <Paragraphs>224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68" baseType="lpstr">
      <vt:lpstr>Microsoft YaHei</vt:lpstr>
      <vt:lpstr>Microsoft YaHei</vt:lpstr>
      <vt:lpstr>ACGN-MiaoGB-Flash</vt:lpstr>
      <vt:lpstr>KaTeX_Main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 Question</vt:lpstr>
      <vt:lpstr>关于本内容</vt:lpstr>
      <vt:lpstr>PowerPoint 演示文稿</vt:lpstr>
      <vt:lpstr> Question</vt:lpstr>
      <vt:lpstr>模型的显示好处</vt:lpstr>
      <vt:lpstr>对AI 系统的影响</vt:lpstr>
      <vt:lpstr>PowerPoint 演示文稿</vt:lpstr>
      <vt:lpstr>RNN &amp; Transformer 局限性</vt:lpstr>
      <vt:lpstr>RNN 局限性</vt:lpstr>
      <vt:lpstr>Transformer 局限性</vt:lpstr>
      <vt:lpstr>RWKV: Reinventing RNNs for the Transformer Era</vt:lpstr>
      <vt:lpstr>RWKV: Reinventing RNNs for the Transformer Era</vt:lpstr>
      <vt:lpstr>RWKV: Reinventing RNNs for the Transformer Era</vt:lpstr>
      <vt:lpstr>PowerPoint 演示文稿</vt:lpstr>
      <vt:lpstr>RWKV 特点</vt:lpstr>
      <vt:lpstr>RWKV 名字由来</vt:lpstr>
      <vt:lpstr>RWKV 特点</vt:lpstr>
      <vt:lpstr>PowerPoint 演示文稿</vt:lpstr>
      <vt:lpstr>Time-Mixing 时间混合模块</vt:lpstr>
      <vt:lpstr>Channel-mixing 通道混合模块</vt:lpstr>
      <vt:lpstr>Time-Mixing  + Channel-mixing</vt:lpstr>
      <vt:lpstr>RWKV 捕抓信息的机制</vt:lpstr>
      <vt:lpstr>PowerPoint 演示文稿</vt:lpstr>
      <vt:lpstr>RWKV V5/V6 增加 Token Shift 状态</vt:lpstr>
      <vt:lpstr>RWKV V5/V6 增加 Token Shift 状态</vt:lpstr>
      <vt:lpstr>RWKV V5/V6 增加 Token Shift 状态</vt:lpstr>
      <vt:lpstr>RWKV V5/V6 增加 Token Shift 状态</vt:lpstr>
      <vt:lpstr>RWKV V4 vs V7</vt:lpstr>
      <vt:lpstr>PowerPoint 演示文稿</vt:lpstr>
      <vt:lpstr>​​Token Shift机制演进​​</vt:lpstr>
      <vt:lpstr>​​状态表达能力的质变</vt:lpstr>
      <vt:lpstr>​​RWKV架构演进核心差异对比​</vt:lpstr>
      <vt:lpstr>LERP 在 RWKV 中的具体作用</vt:lpstr>
      <vt:lpstr>LERP 在 RWKV 各代架构中的演进</vt:lpstr>
      <vt:lpstr>PowerPoint 演示文稿</vt:lpstr>
      <vt:lpstr>模型可视化</vt:lpstr>
      <vt:lpstr>模型可视化</vt:lpstr>
      <vt:lpstr>RWKV 复杂度</vt:lpstr>
      <vt:lpstr>RWKV 复杂度</vt:lpstr>
      <vt:lpstr>PowerPoint 演示文稿</vt:lpstr>
      <vt:lpstr>ChatRWKV</vt:lpstr>
      <vt:lpstr>应用链接</vt:lpstr>
      <vt:lpstr>PowerPoint 演示文稿</vt:lpstr>
      <vt:lpstr>PowerPoint 演示文稿</vt:lpstr>
      <vt:lpstr>关于本内容</vt:lpstr>
      <vt:lpstr>总结与思考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11456</cp:revision>
  <cp:lastPrinted>2023-09-08T09:14:01Z</cp:lastPrinted>
  <dcterms:created xsi:type="dcterms:W3CDTF">2020-08-28T08:44:19Z</dcterms:created>
  <dcterms:modified xsi:type="dcterms:W3CDTF">2025-06-08T14:55:49Z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